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73" r:id="rId4"/>
    <p:sldId id="274" r:id="rId5"/>
    <p:sldId id="275" r:id="rId6"/>
    <p:sldId id="276" r:id="rId7"/>
    <p:sldId id="270" r:id="rId8"/>
    <p:sldId id="269" r:id="rId9"/>
    <p:sldId id="259" r:id="rId10"/>
    <p:sldId id="258" r:id="rId11"/>
    <p:sldId id="277" r:id="rId12"/>
    <p:sldId id="27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7" autoAdjust="0"/>
    <p:restoredTop sz="91182" autoAdjust="0"/>
  </p:normalViewPr>
  <p:slideViewPr>
    <p:cSldViewPr snapToGrid="0">
      <p:cViewPr varScale="1">
        <p:scale>
          <a:sx n="76" d="100"/>
          <a:sy n="76" d="100"/>
        </p:scale>
        <p:origin x="77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44BD-8321-4C5C-9064-C142D09F32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1C6450-9C80-4B24-AAEB-804B598ADB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94B356-1DC9-4D9F-BCAB-0C2EB2C67EEB}"/>
              </a:ext>
            </a:extLst>
          </p:cNvPr>
          <p:cNvSpPr>
            <a:spLocks noGrp="1"/>
          </p:cNvSpPr>
          <p:nvPr>
            <p:ph type="dt" sz="half" idx="10"/>
          </p:nvPr>
        </p:nvSpPr>
        <p:spPr/>
        <p:txBody>
          <a:bodyPr/>
          <a:lstStyle/>
          <a:p>
            <a:fld id="{C590909A-0DFE-43BA-B693-0183CFC4A986}" type="datetimeFigureOut">
              <a:rPr lang="en-US" smtClean="0"/>
              <a:t>5/14/2023</a:t>
            </a:fld>
            <a:endParaRPr lang="en-US"/>
          </a:p>
        </p:txBody>
      </p:sp>
      <p:sp>
        <p:nvSpPr>
          <p:cNvPr id="5" name="Footer Placeholder 4">
            <a:extLst>
              <a:ext uri="{FF2B5EF4-FFF2-40B4-BE49-F238E27FC236}">
                <a16:creationId xmlns:a16="http://schemas.microsoft.com/office/drawing/2014/main" id="{7C87D0B1-6E52-41A5-BA83-0B38210C0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7B113-7251-41B8-8528-7C63FC4A22C0}"/>
              </a:ext>
            </a:extLst>
          </p:cNvPr>
          <p:cNvSpPr>
            <a:spLocks noGrp="1"/>
          </p:cNvSpPr>
          <p:nvPr>
            <p:ph type="sldNum" sz="quarter" idx="12"/>
          </p:nvPr>
        </p:nvSpPr>
        <p:spPr/>
        <p:txBody>
          <a:bodyPr/>
          <a:lstStyle/>
          <a:p>
            <a:fld id="{4B4B92AC-79A1-4163-AC0B-6B2E0D709DC5}" type="slidenum">
              <a:rPr lang="en-US" smtClean="0"/>
              <a:t>‹#›</a:t>
            </a:fld>
            <a:endParaRPr lang="en-US"/>
          </a:p>
        </p:txBody>
      </p:sp>
      <p:pic>
        <p:nvPicPr>
          <p:cNvPr id="8" name="Picture 7">
            <a:extLst>
              <a:ext uri="{FF2B5EF4-FFF2-40B4-BE49-F238E27FC236}">
                <a16:creationId xmlns:a16="http://schemas.microsoft.com/office/drawing/2014/main" id="{E1A4FDF4-BED7-4108-9ACC-EFF9DC8E9F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3009898" y="3009899"/>
            <a:ext cx="6858000" cy="838201"/>
          </a:xfrm>
          <a:prstGeom prst="rect">
            <a:avLst/>
          </a:prstGeom>
        </p:spPr>
      </p:pic>
    </p:spTree>
    <p:extLst>
      <p:ext uri="{BB962C8B-B14F-4D97-AF65-F5344CB8AC3E}">
        <p14:creationId xmlns:p14="http://schemas.microsoft.com/office/powerpoint/2010/main" val="4074216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7A73-394F-4EAD-89C4-7C07422B31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65AA66-13F7-4F3F-BF19-B4D255BAB8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49E55-2795-4D87-A2DE-0CBA940612A5}"/>
              </a:ext>
            </a:extLst>
          </p:cNvPr>
          <p:cNvSpPr>
            <a:spLocks noGrp="1"/>
          </p:cNvSpPr>
          <p:nvPr>
            <p:ph type="dt" sz="half" idx="10"/>
          </p:nvPr>
        </p:nvSpPr>
        <p:spPr/>
        <p:txBody>
          <a:bodyPr/>
          <a:lstStyle/>
          <a:p>
            <a:fld id="{C590909A-0DFE-43BA-B693-0183CFC4A986}" type="datetimeFigureOut">
              <a:rPr lang="en-US" smtClean="0"/>
              <a:t>5/14/2023</a:t>
            </a:fld>
            <a:endParaRPr lang="en-US"/>
          </a:p>
        </p:txBody>
      </p:sp>
      <p:sp>
        <p:nvSpPr>
          <p:cNvPr id="5" name="Footer Placeholder 4">
            <a:extLst>
              <a:ext uri="{FF2B5EF4-FFF2-40B4-BE49-F238E27FC236}">
                <a16:creationId xmlns:a16="http://schemas.microsoft.com/office/drawing/2014/main" id="{F21E71CF-2705-47FD-9EF8-5EB3D5D80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96744-A71B-487C-AD39-93F505C25640}"/>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239182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B98651-F190-4560-884D-65645FC39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4351BC-FE55-45E8-9D05-353AA4D7B1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FB029E-92F8-42AE-905C-B4B23635EFA7}"/>
              </a:ext>
            </a:extLst>
          </p:cNvPr>
          <p:cNvSpPr>
            <a:spLocks noGrp="1"/>
          </p:cNvSpPr>
          <p:nvPr>
            <p:ph type="dt" sz="half" idx="10"/>
          </p:nvPr>
        </p:nvSpPr>
        <p:spPr/>
        <p:txBody>
          <a:bodyPr/>
          <a:lstStyle/>
          <a:p>
            <a:fld id="{C590909A-0DFE-43BA-B693-0183CFC4A986}" type="datetimeFigureOut">
              <a:rPr lang="en-US" smtClean="0"/>
              <a:t>5/14/2023</a:t>
            </a:fld>
            <a:endParaRPr lang="en-US"/>
          </a:p>
        </p:txBody>
      </p:sp>
      <p:sp>
        <p:nvSpPr>
          <p:cNvPr id="5" name="Footer Placeholder 4">
            <a:extLst>
              <a:ext uri="{FF2B5EF4-FFF2-40B4-BE49-F238E27FC236}">
                <a16:creationId xmlns:a16="http://schemas.microsoft.com/office/drawing/2014/main" id="{60113D15-36E9-495A-87B7-E64E0E7A0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FBB59-CCA3-4ECF-90EF-F91F9F297706}"/>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1492729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40BF-882F-4B41-A1D0-DC79388BE254}"/>
              </a:ext>
            </a:extLst>
          </p:cNvPr>
          <p:cNvSpPr>
            <a:spLocks noGrp="1"/>
          </p:cNvSpPr>
          <p:nvPr>
            <p:ph type="title"/>
          </p:nvPr>
        </p:nvSpPr>
        <p:spPr>
          <a:xfrm>
            <a:off x="838200" y="136525"/>
            <a:ext cx="10515600" cy="674472"/>
          </a:xfrm>
        </p:spPr>
        <p:txBody>
          <a:bodyPr>
            <a:normAutofit/>
          </a:bodyPr>
          <a:lstStyle>
            <a:lvl1pPr>
              <a:defRPr sz="4800" b="1">
                <a:solidFill>
                  <a:schemeClr val="accent2"/>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86149C5C-8C40-49AA-85E7-C669118EF4BD}"/>
              </a:ext>
            </a:extLst>
          </p:cNvPr>
          <p:cNvSpPr>
            <a:spLocks noGrp="1"/>
          </p:cNvSpPr>
          <p:nvPr>
            <p:ph idx="1"/>
          </p:nvPr>
        </p:nvSpPr>
        <p:spPr>
          <a:xfrm>
            <a:off x="838200" y="947523"/>
            <a:ext cx="10515600" cy="4938495"/>
          </a:xfrm>
        </p:spPr>
        <p:txBody>
          <a:bodyPr/>
          <a:lstStyle>
            <a:lvl1pPr marL="228600" indent="-228600">
              <a:buClr>
                <a:schemeClr val="accent2">
                  <a:lumMod val="75000"/>
                </a:schemeClr>
              </a:buClr>
              <a:buFont typeface="Wingdings" panose="05000000000000000000" pitchFamily="2" charset="2"/>
              <a:buChar char="§"/>
              <a:defRPr/>
            </a:lvl1pPr>
            <a:lvl2pPr marL="685800" indent="-228600">
              <a:buClr>
                <a:schemeClr val="accent2"/>
              </a:buClr>
              <a:buFont typeface="Arial" panose="020B0604020202020204" pitchFamily="34" charset="0"/>
              <a:buChar char="•"/>
              <a:defRPr/>
            </a:lvl2pPr>
            <a:lvl3pPr marL="1143000" indent="-228600">
              <a:buClr>
                <a:srgbClr val="C00000"/>
              </a:buClr>
              <a:buFont typeface="Wingdings" panose="05000000000000000000" pitchFamily="2" charset="2"/>
              <a:buChar char="§"/>
              <a:defRPr/>
            </a:lvl3pPr>
            <a:lvl4pPr marL="1600200" indent="-228600">
              <a:buClr>
                <a:schemeClr val="accent4">
                  <a:lumMod val="60000"/>
                  <a:lumOff val="40000"/>
                </a:schemeClr>
              </a:buClr>
              <a:buFont typeface="Wingdings" panose="05000000000000000000" pitchFamily="2" charset="2"/>
              <a:buChar char="§"/>
              <a:defRPr/>
            </a:lvl4pPr>
            <a:lvl5pPr marL="2057400" indent="-228600">
              <a:buClr>
                <a:schemeClr val="accent4">
                  <a:lumMod val="75000"/>
                </a:schemeClr>
              </a:buCl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A4E8BA3-9AA6-4B31-8A76-158C8665E418}"/>
              </a:ext>
            </a:extLst>
          </p:cNvPr>
          <p:cNvSpPr>
            <a:spLocks noGrp="1"/>
          </p:cNvSpPr>
          <p:nvPr>
            <p:ph type="dt" sz="half" idx="10"/>
          </p:nvPr>
        </p:nvSpPr>
        <p:spPr/>
        <p:txBody>
          <a:bodyPr/>
          <a:lstStyle/>
          <a:p>
            <a:fld id="{C590909A-0DFE-43BA-B693-0183CFC4A986}" type="datetimeFigureOut">
              <a:rPr lang="en-US" smtClean="0"/>
              <a:t>5/14/2023</a:t>
            </a:fld>
            <a:endParaRPr lang="en-US"/>
          </a:p>
        </p:txBody>
      </p:sp>
      <p:sp>
        <p:nvSpPr>
          <p:cNvPr id="5" name="Footer Placeholder 4">
            <a:extLst>
              <a:ext uri="{FF2B5EF4-FFF2-40B4-BE49-F238E27FC236}">
                <a16:creationId xmlns:a16="http://schemas.microsoft.com/office/drawing/2014/main" id="{12A19CDE-05ED-4C3E-8F69-53B58A0B9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73FA-3A19-4052-B53A-3AA3FBB5CECD}"/>
              </a:ext>
            </a:extLst>
          </p:cNvPr>
          <p:cNvSpPr>
            <a:spLocks noGrp="1"/>
          </p:cNvSpPr>
          <p:nvPr>
            <p:ph type="sldNum" sz="quarter" idx="12"/>
          </p:nvPr>
        </p:nvSpPr>
        <p:spPr/>
        <p:txBody>
          <a:bodyPr/>
          <a:lstStyle/>
          <a:p>
            <a:fld id="{4B4B92AC-79A1-4163-AC0B-6B2E0D709DC5}" type="slidenum">
              <a:rPr lang="en-US" smtClean="0"/>
              <a:t>‹#›</a:t>
            </a:fld>
            <a:endParaRPr lang="en-US"/>
          </a:p>
        </p:txBody>
      </p:sp>
      <p:pic>
        <p:nvPicPr>
          <p:cNvPr id="7" name="Picture 6">
            <a:extLst>
              <a:ext uri="{FF2B5EF4-FFF2-40B4-BE49-F238E27FC236}">
                <a16:creationId xmlns:a16="http://schemas.microsoft.com/office/drawing/2014/main" id="{EDD4C72B-DE6F-431F-A947-9D5783727FA9}"/>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009898" y="3009899"/>
            <a:ext cx="6858000" cy="838201"/>
          </a:xfrm>
          <a:prstGeom prst="rect">
            <a:avLst/>
          </a:prstGeom>
        </p:spPr>
      </p:pic>
    </p:spTree>
    <p:extLst>
      <p:ext uri="{BB962C8B-B14F-4D97-AF65-F5344CB8AC3E}">
        <p14:creationId xmlns:p14="http://schemas.microsoft.com/office/powerpoint/2010/main" val="3037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8443-AD39-4B01-9BCE-CF9D21C3C2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7CD5D8-38CB-432D-B972-87CC64BB46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7D0599-C214-419A-8A34-C05DBEA0861D}"/>
              </a:ext>
            </a:extLst>
          </p:cNvPr>
          <p:cNvSpPr>
            <a:spLocks noGrp="1"/>
          </p:cNvSpPr>
          <p:nvPr>
            <p:ph type="dt" sz="half" idx="10"/>
          </p:nvPr>
        </p:nvSpPr>
        <p:spPr/>
        <p:txBody>
          <a:bodyPr/>
          <a:lstStyle/>
          <a:p>
            <a:fld id="{C590909A-0DFE-43BA-B693-0183CFC4A986}" type="datetimeFigureOut">
              <a:rPr lang="en-US" smtClean="0"/>
              <a:t>5/14/2023</a:t>
            </a:fld>
            <a:endParaRPr lang="en-US"/>
          </a:p>
        </p:txBody>
      </p:sp>
      <p:sp>
        <p:nvSpPr>
          <p:cNvPr id="5" name="Footer Placeholder 4">
            <a:extLst>
              <a:ext uri="{FF2B5EF4-FFF2-40B4-BE49-F238E27FC236}">
                <a16:creationId xmlns:a16="http://schemas.microsoft.com/office/drawing/2014/main" id="{2C38DA30-0A59-4E9E-9584-EEBD4F4B0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4565A-38BA-4532-AF25-27F0A7ECB748}"/>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2317051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4A0EB-50C2-4DE3-A9C6-30B91B491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30668-0D60-4FB2-8861-8ED58F5C6F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C8C9A1-CF4B-4FAB-8C47-9776FE8E22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6C6EFE-1FD8-4947-A3ED-B1B2692A2405}"/>
              </a:ext>
            </a:extLst>
          </p:cNvPr>
          <p:cNvSpPr>
            <a:spLocks noGrp="1"/>
          </p:cNvSpPr>
          <p:nvPr>
            <p:ph type="dt" sz="half" idx="10"/>
          </p:nvPr>
        </p:nvSpPr>
        <p:spPr/>
        <p:txBody>
          <a:bodyPr/>
          <a:lstStyle/>
          <a:p>
            <a:fld id="{C590909A-0DFE-43BA-B693-0183CFC4A986}" type="datetimeFigureOut">
              <a:rPr lang="en-US" smtClean="0"/>
              <a:t>5/14/2023</a:t>
            </a:fld>
            <a:endParaRPr lang="en-US"/>
          </a:p>
        </p:txBody>
      </p:sp>
      <p:sp>
        <p:nvSpPr>
          <p:cNvPr id="6" name="Footer Placeholder 5">
            <a:extLst>
              <a:ext uri="{FF2B5EF4-FFF2-40B4-BE49-F238E27FC236}">
                <a16:creationId xmlns:a16="http://schemas.microsoft.com/office/drawing/2014/main" id="{880725A6-BFB9-46E2-94F4-E18EE716A6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FFD0C-836F-40AF-87D7-B70663F28BDB}"/>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3518942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16F9-ED27-470F-BB60-FCB7B4300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88860D-1A7D-4F80-A25F-92216BCD92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F39F1-5594-40A9-AB9E-EAB99DCDA6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2C4018-E341-49ED-A4A0-8607C70DE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4406A-32AE-4B73-A037-995BCC07F9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2D48AE-2E2E-4736-B55A-90C61BECD807}"/>
              </a:ext>
            </a:extLst>
          </p:cNvPr>
          <p:cNvSpPr>
            <a:spLocks noGrp="1"/>
          </p:cNvSpPr>
          <p:nvPr>
            <p:ph type="dt" sz="half" idx="10"/>
          </p:nvPr>
        </p:nvSpPr>
        <p:spPr/>
        <p:txBody>
          <a:bodyPr/>
          <a:lstStyle/>
          <a:p>
            <a:fld id="{C590909A-0DFE-43BA-B693-0183CFC4A986}" type="datetimeFigureOut">
              <a:rPr lang="en-US" smtClean="0"/>
              <a:t>5/14/2023</a:t>
            </a:fld>
            <a:endParaRPr lang="en-US"/>
          </a:p>
        </p:txBody>
      </p:sp>
      <p:sp>
        <p:nvSpPr>
          <p:cNvPr id="8" name="Footer Placeholder 7">
            <a:extLst>
              <a:ext uri="{FF2B5EF4-FFF2-40B4-BE49-F238E27FC236}">
                <a16:creationId xmlns:a16="http://schemas.microsoft.com/office/drawing/2014/main" id="{D9D7C44D-1218-45A0-A426-2B944079A6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1CA866-931C-4A32-AA06-638443A8DA25}"/>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4287975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5381-27E3-4595-A386-E24194B9C4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F4C5A-B960-4A00-9AB7-47028600615E}"/>
              </a:ext>
            </a:extLst>
          </p:cNvPr>
          <p:cNvSpPr>
            <a:spLocks noGrp="1"/>
          </p:cNvSpPr>
          <p:nvPr>
            <p:ph type="dt" sz="half" idx="10"/>
          </p:nvPr>
        </p:nvSpPr>
        <p:spPr/>
        <p:txBody>
          <a:bodyPr/>
          <a:lstStyle/>
          <a:p>
            <a:fld id="{C590909A-0DFE-43BA-B693-0183CFC4A986}" type="datetimeFigureOut">
              <a:rPr lang="en-US" smtClean="0"/>
              <a:t>5/14/2023</a:t>
            </a:fld>
            <a:endParaRPr lang="en-US"/>
          </a:p>
        </p:txBody>
      </p:sp>
      <p:sp>
        <p:nvSpPr>
          <p:cNvPr id="4" name="Footer Placeholder 3">
            <a:extLst>
              <a:ext uri="{FF2B5EF4-FFF2-40B4-BE49-F238E27FC236}">
                <a16:creationId xmlns:a16="http://schemas.microsoft.com/office/drawing/2014/main" id="{02D2AA24-A8A8-4016-9E68-57A3E452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490D1E-9E53-4009-9CE6-1E1FDB257399}"/>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2199496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44BDEA-62CD-4DDE-90B3-FFCC299908DC}"/>
              </a:ext>
            </a:extLst>
          </p:cNvPr>
          <p:cNvSpPr>
            <a:spLocks noGrp="1"/>
          </p:cNvSpPr>
          <p:nvPr>
            <p:ph type="dt" sz="half" idx="10"/>
          </p:nvPr>
        </p:nvSpPr>
        <p:spPr/>
        <p:txBody>
          <a:bodyPr/>
          <a:lstStyle/>
          <a:p>
            <a:fld id="{C590909A-0DFE-43BA-B693-0183CFC4A986}" type="datetimeFigureOut">
              <a:rPr lang="en-US" smtClean="0"/>
              <a:t>5/14/2023</a:t>
            </a:fld>
            <a:endParaRPr lang="en-US"/>
          </a:p>
        </p:txBody>
      </p:sp>
      <p:sp>
        <p:nvSpPr>
          <p:cNvPr id="3" name="Footer Placeholder 2">
            <a:extLst>
              <a:ext uri="{FF2B5EF4-FFF2-40B4-BE49-F238E27FC236}">
                <a16:creationId xmlns:a16="http://schemas.microsoft.com/office/drawing/2014/main" id="{571C6650-D8B9-4010-9BE2-CA58683A2A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CEB4-1B81-4F27-B2A1-46FD2E3E6E94}"/>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4003477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30D38-D030-4E2F-A318-24A376436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C09621-54F5-4418-BD78-56EBF0E53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BA6A49-D4DA-4F4E-9E4B-E480F7F5C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FA75F-F147-464F-B0EE-79F5ADB28F72}"/>
              </a:ext>
            </a:extLst>
          </p:cNvPr>
          <p:cNvSpPr>
            <a:spLocks noGrp="1"/>
          </p:cNvSpPr>
          <p:nvPr>
            <p:ph type="dt" sz="half" idx="10"/>
          </p:nvPr>
        </p:nvSpPr>
        <p:spPr/>
        <p:txBody>
          <a:bodyPr/>
          <a:lstStyle/>
          <a:p>
            <a:fld id="{C590909A-0DFE-43BA-B693-0183CFC4A986}" type="datetimeFigureOut">
              <a:rPr lang="en-US" smtClean="0"/>
              <a:t>5/14/2023</a:t>
            </a:fld>
            <a:endParaRPr lang="en-US"/>
          </a:p>
        </p:txBody>
      </p:sp>
      <p:sp>
        <p:nvSpPr>
          <p:cNvPr id="6" name="Footer Placeholder 5">
            <a:extLst>
              <a:ext uri="{FF2B5EF4-FFF2-40B4-BE49-F238E27FC236}">
                <a16:creationId xmlns:a16="http://schemas.microsoft.com/office/drawing/2014/main" id="{8F6AD03E-102D-4CE7-A51C-A3B2FD0C0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AF012-E62A-4982-80FC-90EC8B489207}"/>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1235109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C5F7-E05B-4906-9A8E-98E74D4041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D2B9F6-3EF5-4A3D-8D8F-6FDF0B67C4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5FE1A6-9C04-49B0-A6B4-13D7193C2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34F74D-07CB-4005-BB52-C82DF3AAA010}"/>
              </a:ext>
            </a:extLst>
          </p:cNvPr>
          <p:cNvSpPr>
            <a:spLocks noGrp="1"/>
          </p:cNvSpPr>
          <p:nvPr>
            <p:ph type="dt" sz="half" idx="10"/>
          </p:nvPr>
        </p:nvSpPr>
        <p:spPr/>
        <p:txBody>
          <a:bodyPr/>
          <a:lstStyle/>
          <a:p>
            <a:fld id="{C590909A-0DFE-43BA-B693-0183CFC4A986}" type="datetimeFigureOut">
              <a:rPr lang="en-US" smtClean="0"/>
              <a:t>5/14/2023</a:t>
            </a:fld>
            <a:endParaRPr lang="en-US"/>
          </a:p>
        </p:txBody>
      </p:sp>
      <p:sp>
        <p:nvSpPr>
          <p:cNvPr id="6" name="Footer Placeholder 5">
            <a:extLst>
              <a:ext uri="{FF2B5EF4-FFF2-40B4-BE49-F238E27FC236}">
                <a16:creationId xmlns:a16="http://schemas.microsoft.com/office/drawing/2014/main" id="{45E7272B-7143-4C34-988F-E3639CF58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8B9C9-D6C7-4052-8022-791524F1E4FE}"/>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2505671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9DD99-76B2-44B7-B008-EC65F1134D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3A4A8C-CF28-480C-BB1B-529594EFE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D31AF-94D4-493F-8C93-EA511B8B04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0909A-0DFE-43BA-B693-0183CFC4A986}" type="datetimeFigureOut">
              <a:rPr lang="en-US" smtClean="0"/>
              <a:t>5/14/2023</a:t>
            </a:fld>
            <a:endParaRPr lang="en-US"/>
          </a:p>
        </p:txBody>
      </p:sp>
      <p:sp>
        <p:nvSpPr>
          <p:cNvPr id="5" name="Footer Placeholder 4">
            <a:extLst>
              <a:ext uri="{FF2B5EF4-FFF2-40B4-BE49-F238E27FC236}">
                <a16:creationId xmlns:a16="http://schemas.microsoft.com/office/drawing/2014/main" id="{61CA2940-230F-4F3F-8540-98C9EDE85B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6B814D-F3CB-4C82-BEA0-D3139F3B03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4B92AC-79A1-4163-AC0B-6B2E0D709DC5}" type="slidenum">
              <a:rPr lang="en-US" smtClean="0"/>
              <a:t>‹#›</a:t>
            </a:fld>
            <a:endParaRPr lang="en-US"/>
          </a:p>
        </p:txBody>
      </p:sp>
    </p:spTree>
    <p:extLst>
      <p:ext uri="{BB962C8B-B14F-4D97-AF65-F5344CB8AC3E}">
        <p14:creationId xmlns:p14="http://schemas.microsoft.com/office/powerpoint/2010/main" val="828028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freepngimg.com/png/14854-pizza-png-picture"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freepngimg.com/png/68646-app-ios-drive-cloud-vector-iphone-icloud" TargetMode="External"/><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hyperlink" Target="https://pngimg.com/download/25922" TargetMode="Externa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hyperlink" Target="https://freepngimg.com/png/68646-app-ios-drive-cloud-vector-iphone-icloud" TargetMode="External"/><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freepngimg.com/png/68646-app-ios-drive-cloud-vector-iphone-icloud"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freepngimg.com/png/68646-app-ios-drive-cloud-vector-iphone-icloud"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freepngimg.com/png/68646-app-ios-drive-cloud-vector-iphone-icloud"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90;p13">
            <a:extLst>
              <a:ext uri="{FF2B5EF4-FFF2-40B4-BE49-F238E27FC236}">
                <a16:creationId xmlns:a16="http://schemas.microsoft.com/office/drawing/2014/main" id="{74E15F3A-15EE-4A98-8A29-FABDB4A7B6CA}"/>
              </a:ext>
            </a:extLst>
          </p:cNvPr>
          <p:cNvPicPr preferRelativeResize="0"/>
          <p:nvPr/>
        </p:nvPicPr>
        <p:blipFill rotWithShape="1">
          <a:blip r:embed="rId2">
            <a:alphaModFix/>
          </a:blip>
          <a:srcRect/>
          <a:stretch/>
        </p:blipFill>
        <p:spPr>
          <a:xfrm>
            <a:off x="0" y="0"/>
            <a:ext cx="12192000" cy="6832601"/>
          </a:xfrm>
          <a:prstGeom prst="rect">
            <a:avLst/>
          </a:prstGeom>
          <a:noFill/>
          <a:ln>
            <a:noFill/>
          </a:ln>
        </p:spPr>
      </p:pic>
      <p:sp>
        <p:nvSpPr>
          <p:cNvPr id="2" name="Title 1">
            <a:extLst>
              <a:ext uri="{FF2B5EF4-FFF2-40B4-BE49-F238E27FC236}">
                <a16:creationId xmlns:a16="http://schemas.microsoft.com/office/drawing/2014/main" id="{AFC6C22F-5736-4BCF-855F-5404F6D602FF}"/>
              </a:ext>
            </a:extLst>
          </p:cNvPr>
          <p:cNvSpPr>
            <a:spLocks noGrp="1"/>
          </p:cNvSpPr>
          <p:nvPr>
            <p:ph type="ctrTitle"/>
          </p:nvPr>
        </p:nvSpPr>
        <p:spPr>
          <a:xfrm>
            <a:off x="578913" y="1284137"/>
            <a:ext cx="4121104" cy="2638552"/>
          </a:xfrm>
        </p:spPr>
        <p:txBody>
          <a:bodyPr>
            <a:normAutofit/>
          </a:bodyPr>
          <a:lstStyle/>
          <a:p>
            <a:pPr algn="l"/>
            <a:r>
              <a:rPr lang="es-CO" b="1" dirty="0">
                <a:solidFill>
                  <a:schemeClr val="bg1"/>
                </a:solidFill>
                <a:latin typeface="+mn-lt"/>
              </a:rPr>
              <a:t>Software </a:t>
            </a:r>
            <a:r>
              <a:rPr lang="es-CO" b="1" dirty="0" err="1">
                <a:solidFill>
                  <a:schemeClr val="bg1"/>
                </a:solidFill>
                <a:latin typeface="+mn-lt"/>
              </a:rPr>
              <a:t>Architecture</a:t>
            </a:r>
            <a:endParaRPr lang="es-CO" b="1" dirty="0">
              <a:solidFill>
                <a:schemeClr val="bg1"/>
              </a:solidFill>
              <a:latin typeface="+mn-lt"/>
            </a:endParaRPr>
          </a:p>
        </p:txBody>
      </p:sp>
      <p:pic>
        <p:nvPicPr>
          <p:cNvPr id="5" name="Picture 4" descr="A picture containing logo&#10;&#10;Description automatically generated">
            <a:extLst>
              <a:ext uri="{FF2B5EF4-FFF2-40B4-BE49-F238E27FC236}">
                <a16:creationId xmlns:a16="http://schemas.microsoft.com/office/drawing/2014/main" id="{BA65776B-4795-4912-BD20-FD9FE84C7594}"/>
              </a:ext>
            </a:extLst>
          </p:cNvPr>
          <p:cNvPicPr>
            <a:picLocks noChangeAspect="1"/>
          </p:cNvPicPr>
          <p:nvPr/>
        </p:nvPicPr>
        <p:blipFill>
          <a:blip r:embed="rId3"/>
          <a:stretch>
            <a:fillRect/>
          </a:stretch>
        </p:blipFill>
        <p:spPr>
          <a:xfrm>
            <a:off x="7651183" y="1284137"/>
            <a:ext cx="3961905" cy="3771428"/>
          </a:xfrm>
          <a:prstGeom prst="rect">
            <a:avLst/>
          </a:prstGeom>
        </p:spPr>
      </p:pic>
      <p:pic>
        <p:nvPicPr>
          <p:cNvPr id="6" name="Picture 5" descr="Text&#10;&#10;Description automatically generated">
            <a:extLst>
              <a:ext uri="{FF2B5EF4-FFF2-40B4-BE49-F238E27FC236}">
                <a16:creationId xmlns:a16="http://schemas.microsoft.com/office/drawing/2014/main" id="{CF8839EC-7935-49A2-B621-6581B375E806}"/>
              </a:ext>
            </a:extLst>
          </p:cNvPr>
          <p:cNvPicPr>
            <a:picLocks noChangeAspect="1"/>
          </p:cNvPicPr>
          <p:nvPr/>
        </p:nvPicPr>
        <p:blipFill>
          <a:blip r:embed="rId4"/>
          <a:stretch>
            <a:fillRect/>
          </a:stretch>
        </p:blipFill>
        <p:spPr>
          <a:xfrm>
            <a:off x="10489995" y="5278277"/>
            <a:ext cx="1234606" cy="1331611"/>
          </a:xfrm>
          <a:prstGeom prst="rect">
            <a:avLst/>
          </a:prstGeom>
        </p:spPr>
      </p:pic>
      <p:sp>
        <p:nvSpPr>
          <p:cNvPr id="7" name="TextBox 6">
            <a:extLst>
              <a:ext uri="{FF2B5EF4-FFF2-40B4-BE49-F238E27FC236}">
                <a16:creationId xmlns:a16="http://schemas.microsoft.com/office/drawing/2014/main" id="{AC060535-EAED-7BF1-2795-F521CF8C7F20}"/>
              </a:ext>
            </a:extLst>
          </p:cNvPr>
          <p:cNvSpPr txBox="1"/>
          <p:nvPr/>
        </p:nvSpPr>
        <p:spPr>
          <a:xfrm>
            <a:off x="467399" y="3732126"/>
            <a:ext cx="4073419" cy="1323439"/>
          </a:xfrm>
          <a:prstGeom prst="rect">
            <a:avLst/>
          </a:prstGeom>
          <a:noFill/>
        </p:spPr>
        <p:txBody>
          <a:bodyPr wrap="square">
            <a:spAutoFit/>
          </a:bodyPr>
          <a:lstStyle/>
          <a:p>
            <a:pPr algn="r"/>
            <a:r>
              <a:rPr lang="es-CO" sz="4000" b="1" dirty="0" err="1">
                <a:solidFill>
                  <a:schemeClr val="bg1"/>
                </a:solidFill>
                <a:latin typeface="+mn-lt"/>
              </a:rPr>
              <a:t>Micromaster</a:t>
            </a:r>
            <a:br>
              <a:rPr lang="es-CO" sz="4000" b="1" dirty="0">
                <a:solidFill>
                  <a:schemeClr val="bg1"/>
                </a:solidFill>
                <a:latin typeface="+mn-lt"/>
              </a:rPr>
            </a:br>
            <a:endParaRPr lang="es-CO" sz="4000" dirty="0"/>
          </a:p>
        </p:txBody>
      </p:sp>
    </p:spTree>
    <p:extLst>
      <p:ext uri="{BB962C8B-B14F-4D97-AF65-F5344CB8AC3E}">
        <p14:creationId xmlns:p14="http://schemas.microsoft.com/office/powerpoint/2010/main" val="4022585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10719412"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Pizza as a </a:t>
            </a:r>
            <a:r>
              <a:rPr lang="es-CO" sz="4000" b="1" dirty="0" err="1">
                <a:solidFill>
                  <a:schemeClr val="accent2"/>
                </a:solidFill>
                <a:latin typeface="Avenir Black" panose="02000503020000020003" pitchFamily="2" charset="0"/>
              </a:rPr>
              <a:t>Service</a:t>
            </a:r>
            <a:endParaRPr lang="es-CO" sz="4000" b="1" dirty="0">
              <a:solidFill>
                <a:schemeClr val="accent2"/>
              </a:solidFill>
              <a:latin typeface="Avenir Black" panose="02000503020000020003" pitchFamily="2" charset="0"/>
            </a:endParaRPr>
          </a:p>
        </p:txBody>
      </p:sp>
      <p:pic>
        <p:nvPicPr>
          <p:cNvPr id="62" name="Picture 61">
            <a:extLst>
              <a:ext uri="{FF2B5EF4-FFF2-40B4-BE49-F238E27FC236}">
                <a16:creationId xmlns:a16="http://schemas.microsoft.com/office/drawing/2014/main" id="{BCFE3EDA-A4BE-A624-1D56-EF570D1C9058}"/>
              </a:ext>
            </a:extLst>
          </p:cNvPr>
          <p:cNvPicPr>
            <a:picLocks noChangeAspect="1"/>
          </p:cNvPicPr>
          <p:nvPr/>
        </p:nvPicPr>
        <p:blipFill rotWithShape="1">
          <a:blip r:embed="rId2" cstate="print">
            <a:extLst>
              <a:ext uri="{28A0092B-C50C-407E-A947-70E740481C1C}">
                <a14:useLocalDpi xmlns:a14="http://schemas.microsoft.com/office/drawing/2010/main"/>
              </a:ext>
              <a:ext uri="{837473B0-CC2E-450A-ABE3-18F120FF3D39}">
                <a1611:picAttrSrcUrl xmlns:a1611="http://schemas.microsoft.com/office/drawing/2016/11/main" r:id="rId3"/>
              </a:ext>
            </a:extLst>
          </a:blip>
          <a:srcRect l="27759" b="19879"/>
          <a:stretch/>
        </p:blipFill>
        <p:spPr>
          <a:xfrm>
            <a:off x="-1" y="1951383"/>
            <a:ext cx="7437521" cy="4906618"/>
          </a:xfrm>
          <a:prstGeom prst="rect">
            <a:avLst/>
          </a:prstGeom>
        </p:spPr>
      </p:pic>
      <p:sp>
        <p:nvSpPr>
          <p:cNvPr id="64" name="CuadroTexto 8">
            <a:extLst>
              <a:ext uri="{FF2B5EF4-FFF2-40B4-BE49-F238E27FC236}">
                <a16:creationId xmlns:a16="http://schemas.microsoft.com/office/drawing/2014/main" id="{B95D777E-DDE1-8B0B-4562-F341381E8162}"/>
              </a:ext>
            </a:extLst>
          </p:cNvPr>
          <p:cNvSpPr txBox="1"/>
          <p:nvPr/>
        </p:nvSpPr>
        <p:spPr>
          <a:xfrm>
            <a:off x="7029690" y="1407002"/>
            <a:ext cx="5162310" cy="2800767"/>
          </a:xfrm>
          <a:prstGeom prst="rect">
            <a:avLst/>
          </a:prstGeom>
          <a:noFill/>
        </p:spPr>
        <p:txBody>
          <a:bodyPr wrap="square" rtlCol="0">
            <a:spAutoFit/>
          </a:bodyPr>
          <a:lstStyle/>
          <a:p>
            <a:r>
              <a:rPr lang="es-CO" sz="8800" b="1" dirty="0">
                <a:solidFill>
                  <a:srgbClr val="C00000"/>
                </a:solidFill>
                <a:effectLst>
                  <a:outerShdw blurRad="537191" dist="38100" dir="12300000" sx="102991" sy="102991" algn="tr" rotWithShape="0">
                    <a:schemeClr val="accent4">
                      <a:lumMod val="60000"/>
                      <a:lumOff val="40000"/>
                      <a:alpha val="71000"/>
                    </a:schemeClr>
                  </a:outerShdw>
                </a:effectLst>
                <a:latin typeface="Avenir Black" panose="02000503020000020003" pitchFamily="2" charset="0"/>
              </a:rPr>
              <a:t>A Great </a:t>
            </a:r>
            <a:r>
              <a:rPr lang="es-CO" sz="8800" b="1" dirty="0" err="1">
                <a:solidFill>
                  <a:srgbClr val="C00000"/>
                </a:solidFill>
                <a:effectLst>
                  <a:outerShdw blurRad="537191" dist="38100" dir="12300000" sx="102991" sy="102991" algn="tr" rotWithShape="0">
                    <a:schemeClr val="accent4">
                      <a:lumMod val="60000"/>
                      <a:lumOff val="40000"/>
                      <a:alpha val="71000"/>
                    </a:schemeClr>
                  </a:outerShdw>
                </a:effectLst>
                <a:latin typeface="Avenir Black" panose="02000503020000020003" pitchFamily="2" charset="0"/>
              </a:rPr>
              <a:t>Analogy</a:t>
            </a:r>
            <a:endParaRPr lang="es-CO" sz="8800" b="1" dirty="0">
              <a:solidFill>
                <a:srgbClr val="C00000"/>
              </a:solidFill>
              <a:effectLst>
                <a:outerShdw blurRad="537191" dist="38100" dir="12300000" sx="102991" sy="102991" algn="tr" rotWithShape="0">
                  <a:schemeClr val="accent4">
                    <a:lumMod val="60000"/>
                    <a:lumOff val="40000"/>
                    <a:alpha val="71000"/>
                  </a:schemeClr>
                </a:outerShdw>
              </a:effectLst>
              <a:latin typeface="Avenir Black" panose="02000503020000020003" pitchFamily="2" charset="0"/>
            </a:endParaRPr>
          </a:p>
        </p:txBody>
      </p:sp>
    </p:spTree>
    <p:extLst>
      <p:ext uri="{BB962C8B-B14F-4D97-AF65-F5344CB8AC3E}">
        <p14:creationId xmlns:p14="http://schemas.microsoft.com/office/powerpoint/2010/main" val="2136972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10796530"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Pizza as a </a:t>
            </a:r>
            <a:r>
              <a:rPr lang="es-CO" sz="4000" b="1" dirty="0" err="1">
                <a:solidFill>
                  <a:schemeClr val="accent2"/>
                </a:solidFill>
                <a:latin typeface="Avenir Black" panose="02000503020000020003" pitchFamily="2" charset="0"/>
              </a:rPr>
              <a:t>Service</a:t>
            </a:r>
            <a:r>
              <a:rPr lang="es-CO" sz="4000" b="1" dirty="0">
                <a:solidFill>
                  <a:schemeClr val="accent2"/>
                </a:solidFill>
                <a:latin typeface="Avenir Black" panose="02000503020000020003" pitchFamily="2" charset="0"/>
              </a:rPr>
              <a:t> (Great </a:t>
            </a:r>
            <a:r>
              <a:rPr lang="es-CO" sz="4000" b="1" dirty="0" err="1">
                <a:solidFill>
                  <a:schemeClr val="accent2"/>
                </a:solidFill>
                <a:latin typeface="Avenir Black" panose="02000503020000020003" pitchFamily="2" charset="0"/>
              </a:rPr>
              <a:t>Analogy</a:t>
            </a:r>
            <a:r>
              <a:rPr lang="es-CO" sz="4000" b="1" dirty="0">
                <a:solidFill>
                  <a:schemeClr val="accent2"/>
                </a:solidFill>
                <a:latin typeface="Avenir Black" panose="02000503020000020003" pitchFamily="2" charset="0"/>
              </a:rPr>
              <a:t>)</a:t>
            </a:r>
          </a:p>
        </p:txBody>
      </p:sp>
      <p:grpSp>
        <p:nvGrpSpPr>
          <p:cNvPr id="57" name="Group 56">
            <a:extLst>
              <a:ext uri="{FF2B5EF4-FFF2-40B4-BE49-F238E27FC236}">
                <a16:creationId xmlns:a16="http://schemas.microsoft.com/office/drawing/2014/main" id="{756B81AC-9FB6-E86A-A70A-6B2646A3CEB0}"/>
              </a:ext>
            </a:extLst>
          </p:cNvPr>
          <p:cNvGrpSpPr/>
          <p:nvPr/>
        </p:nvGrpSpPr>
        <p:grpSpPr>
          <a:xfrm>
            <a:off x="1260837" y="1064449"/>
            <a:ext cx="2243795" cy="5575610"/>
            <a:chOff x="279486" y="1018149"/>
            <a:chExt cx="2243795" cy="5575610"/>
          </a:xfrm>
        </p:grpSpPr>
        <p:sp>
          <p:nvSpPr>
            <p:cNvPr id="5" name="Rounded Rectangle 4">
              <a:extLst>
                <a:ext uri="{FF2B5EF4-FFF2-40B4-BE49-F238E27FC236}">
                  <a16:creationId xmlns:a16="http://schemas.microsoft.com/office/drawing/2014/main" id="{FBC6BE2B-DDE8-7166-3399-C5BA1AA83995}"/>
                </a:ext>
              </a:extLst>
            </p:cNvPr>
            <p:cNvSpPr/>
            <p:nvPr/>
          </p:nvSpPr>
          <p:spPr>
            <a:xfrm>
              <a:off x="279486" y="1586861"/>
              <a:ext cx="2243795" cy="5006898"/>
            </a:xfrm>
            <a:prstGeom prst="roundRect">
              <a:avLst>
                <a:gd name="adj" fmla="val 64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8273914-5263-6106-8C01-149E4E9309B9}"/>
                </a:ext>
              </a:extLst>
            </p:cNvPr>
            <p:cNvSpPr/>
            <p:nvPr/>
          </p:nvSpPr>
          <p:spPr>
            <a:xfrm>
              <a:off x="345027" y="5988663"/>
              <a:ext cx="2108202"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Made at home</a:t>
              </a:r>
            </a:p>
          </p:txBody>
        </p:sp>
        <p:sp>
          <p:nvSpPr>
            <p:cNvPr id="7" name="Rounded Rectangle 6">
              <a:extLst>
                <a:ext uri="{FF2B5EF4-FFF2-40B4-BE49-F238E27FC236}">
                  <a16:creationId xmlns:a16="http://schemas.microsoft.com/office/drawing/2014/main" id="{43644E9A-D8D5-643B-76D3-5CBD0A664B41}"/>
                </a:ext>
              </a:extLst>
            </p:cNvPr>
            <p:cNvSpPr/>
            <p:nvPr/>
          </p:nvSpPr>
          <p:spPr>
            <a:xfrm>
              <a:off x="364980" y="1716958"/>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Dinning Table</a:t>
              </a:r>
            </a:p>
          </p:txBody>
        </p:sp>
        <p:sp>
          <p:nvSpPr>
            <p:cNvPr id="8" name="Rounded Rectangle 7">
              <a:extLst>
                <a:ext uri="{FF2B5EF4-FFF2-40B4-BE49-F238E27FC236}">
                  <a16:creationId xmlns:a16="http://schemas.microsoft.com/office/drawing/2014/main" id="{722982C6-4446-3699-4FF4-97242B6D9659}"/>
                </a:ext>
              </a:extLst>
            </p:cNvPr>
            <p:cNvSpPr/>
            <p:nvPr/>
          </p:nvSpPr>
          <p:spPr>
            <a:xfrm>
              <a:off x="358329" y="2186714"/>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Soda</a:t>
              </a:r>
            </a:p>
          </p:txBody>
        </p:sp>
        <p:sp>
          <p:nvSpPr>
            <p:cNvPr id="9" name="Rounded Rectangle 8">
              <a:extLst>
                <a:ext uri="{FF2B5EF4-FFF2-40B4-BE49-F238E27FC236}">
                  <a16:creationId xmlns:a16="http://schemas.microsoft.com/office/drawing/2014/main" id="{8D30A906-2E26-78FB-C1E7-0363526800EE}"/>
                </a:ext>
              </a:extLst>
            </p:cNvPr>
            <p:cNvSpPr/>
            <p:nvPr/>
          </p:nvSpPr>
          <p:spPr>
            <a:xfrm>
              <a:off x="358329" y="2656470"/>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Electric / Gas</a:t>
              </a:r>
            </a:p>
          </p:txBody>
        </p:sp>
        <p:sp>
          <p:nvSpPr>
            <p:cNvPr id="10" name="Rounded Rectangle 9">
              <a:extLst>
                <a:ext uri="{FF2B5EF4-FFF2-40B4-BE49-F238E27FC236}">
                  <a16:creationId xmlns:a16="http://schemas.microsoft.com/office/drawing/2014/main" id="{CD3C156E-A63D-8E72-F045-50891D99B5A9}"/>
                </a:ext>
              </a:extLst>
            </p:cNvPr>
            <p:cNvSpPr/>
            <p:nvPr/>
          </p:nvSpPr>
          <p:spPr>
            <a:xfrm>
              <a:off x="351678" y="3126226"/>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Oven</a:t>
              </a:r>
            </a:p>
          </p:txBody>
        </p:sp>
        <p:sp>
          <p:nvSpPr>
            <p:cNvPr id="11" name="Rounded Rectangle 10">
              <a:extLst>
                <a:ext uri="{FF2B5EF4-FFF2-40B4-BE49-F238E27FC236}">
                  <a16:creationId xmlns:a16="http://schemas.microsoft.com/office/drawing/2014/main" id="{BADD5FD4-851A-0663-D974-2B3FB0DCBECC}"/>
                </a:ext>
              </a:extLst>
            </p:cNvPr>
            <p:cNvSpPr/>
            <p:nvPr/>
          </p:nvSpPr>
          <p:spPr>
            <a:xfrm>
              <a:off x="351678" y="3595982"/>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Fire</a:t>
              </a:r>
            </a:p>
          </p:txBody>
        </p:sp>
        <p:sp>
          <p:nvSpPr>
            <p:cNvPr id="12" name="Rounded Rectangle 11">
              <a:extLst>
                <a:ext uri="{FF2B5EF4-FFF2-40B4-BE49-F238E27FC236}">
                  <a16:creationId xmlns:a16="http://schemas.microsoft.com/office/drawing/2014/main" id="{7D4E218E-60B8-DE3C-E91E-2A4E80AA1854}"/>
                </a:ext>
              </a:extLst>
            </p:cNvPr>
            <p:cNvSpPr/>
            <p:nvPr/>
          </p:nvSpPr>
          <p:spPr>
            <a:xfrm>
              <a:off x="345027" y="4065738"/>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Pizza Dough</a:t>
              </a:r>
            </a:p>
          </p:txBody>
        </p:sp>
        <p:sp>
          <p:nvSpPr>
            <p:cNvPr id="13" name="Rounded Rectangle 12">
              <a:extLst>
                <a:ext uri="{FF2B5EF4-FFF2-40B4-BE49-F238E27FC236}">
                  <a16:creationId xmlns:a16="http://schemas.microsoft.com/office/drawing/2014/main" id="{A41E4CCD-18EA-93AF-80F6-F58C45B5C2AE}"/>
                </a:ext>
              </a:extLst>
            </p:cNvPr>
            <p:cNvSpPr/>
            <p:nvPr/>
          </p:nvSpPr>
          <p:spPr>
            <a:xfrm>
              <a:off x="345027" y="4535494"/>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Tomato Sauce</a:t>
              </a:r>
            </a:p>
          </p:txBody>
        </p:sp>
        <p:sp>
          <p:nvSpPr>
            <p:cNvPr id="14" name="Rounded Rectangle 13">
              <a:extLst>
                <a:ext uri="{FF2B5EF4-FFF2-40B4-BE49-F238E27FC236}">
                  <a16:creationId xmlns:a16="http://schemas.microsoft.com/office/drawing/2014/main" id="{FBD98198-7A06-D639-3CF9-C5366854E262}"/>
                </a:ext>
              </a:extLst>
            </p:cNvPr>
            <p:cNvSpPr/>
            <p:nvPr/>
          </p:nvSpPr>
          <p:spPr>
            <a:xfrm>
              <a:off x="338376" y="5005250"/>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Toppings</a:t>
              </a:r>
            </a:p>
          </p:txBody>
        </p:sp>
        <p:sp>
          <p:nvSpPr>
            <p:cNvPr id="15" name="Rounded Rectangle 14">
              <a:extLst>
                <a:ext uri="{FF2B5EF4-FFF2-40B4-BE49-F238E27FC236}">
                  <a16:creationId xmlns:a16="http://schemas.microsoft.com/office/drawing/2014/main" id="{A1D1113F-EA57-AC3C-870C-D1A15913BA56}"/>
                </a:ext>
              </a:extLst>
            </p:cNvPr>
            <p:cNvSpPr/>
            <p:nvPr/>
          </p:nvSpPr>
          <p:spPr>
            <a:xfrm>
              <a:off x="351677" y="5475006"/>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Cheese</a:t>
              </a:r>
            </a:p>
          </p:txBody>
        </p:sp>
        <p:sp>
          <p:nvSpPr>
            <p:cNvPr id="16" name="Rounded Rectangle 15">
              <a:extLst>
                <a:ext uri="{FF2B5EF4-FFF2-40B4-BE49-F238E27FC236}">
                  <a16:creationId xmlns:a16="http://schemas.microsoft.com/office/drawing/2014/main" id="{F332D73B-94B0-D1B2-05C8-F88388A28668}"/>
                </a:ext>
              </a:extLst>
            </p:cNvPr>
            <p:cNvSpPr/>
            <p:nvPr/>
          </p:nvSpPr>
          <p:spPr>
            <a:xfrm>
              <a:off x="279486" y="1018149"/>
              <a:ext cx="2243795"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Traditional IT</a:t>
              </a:r>
            </a:p>
            <a:p>
              <a:pPr algn="ctr"/>
              <a:r>
                <a:rPr lang="en-US" sz="1400" dirty="0">
                  <a:solidFill>
                    <a:schemeClr val="tx1">
                      <a:lumMod val="95000"/>
                      <a:lumOff val="5000"/>
                    </a:schemeClr>
                  </a:solidFill>
                </a:rPr>
                <a:t>(</a:t>
              </a:r>
              <a:r>
                <a:rPr lang="en-US" sz="1400" dirty="0" err="1">
                  <a:solidFill>
                    <a:schemeClr val="tx1">
                      <a:lumMod val="95000"/>
                      <a:lumOff val="5000"/>
                    </a:schemeClr>
                  </a:solidFill>
                </a:rPr>
                <a:t>OnPremise</a:t>
              </a:r>
              <a:r>
                <a:rPr lang="en-US" sz="1400" dirty="0">
                  <a:solidFill>
                    <a:schemeClr val="tx1">
                      <a:lumMod val="95000"/>
                      <a:lumOff val="5000"/>
                    </a:schemeClr>
                  </a:solidFill>
                </a:rPr>
                <a:t>)</a:t>
              </a:r>
            </a:p>
          </p:txBody>
        </p:sp>
      </p:grpSp>
      <p:grpSp>
        <p:nvGrpSpPr>
          <p:cNvPr id="58" name="Group 57">
            <a:extLst>
              <a:ext uri="{FF2B5EF4-FFF2-40B4-BE49-F238E27FC236}">
                <a16:creationId xmlns:a16="http://schemas.microsoft.com/office/drawing/2014/main" id="{08937415-53BF-4EB4-A786-4DECC1A0B6C7}"/>
              </a:ext>
            </a:extLst>
          </p:cNvPr>
          <p:cNvGrpSpPr/>
          <p:nvPr/>
        </p:nvGrpSpPr>
        <p:grpSpPr>
          <a:xfrm>
            <a:off x="3905457" y="1064449"/>
            <a:ext cx="2243795" cy="5575610"/>
            <a:chOff x="2924106" y="1018149"/>
            <a:chExt cx="2243795" cy="5575610"/>
          </a:xfrm>
        </p:grpSpPr>
        <p:sp>
          <p:nvSpPr>
            <p:cNvPr id="19" name="Rounded Rectangle 18">
              <a:extLst>
                <a:ext uri="{FF2B5EF4-FFF2-40B4-BE49-F238E27FC236}">
                  <a16:creationId xmlns:a16="http://schemas.microsoft.com/office/drawing/2014/main" id="{677606CA-1115-9F9F-26DE-736CF5E70491}"/>
                </a:ext>
              </a:extLst>
            </p:cNvPr>
            <p:cNvSpPr/>
            <p:nvPr/>
          </p:nvSpPr>
          <p:spPr>
            <a:xfrm>
              <a:off x="2924106" y="1586861"/>
              <a:ext cx="2243795" cy="5006898"/>
            </a:xfrm>
            <a:prstGeom prst="roundRect">
              <a:avLst>
                <a:gd name="adj" fmla="val 64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5CB6237B-F466-F238-E353-C10710EEFE8F}"/>
                </a:ext>
              </a:extLst>
            </p:cNvPr>
            <p:cNvSpPr/>
            <p:nvPr/>
          </p:nvSpPr>
          <p:spPr>
            <a:xfrm>
              <a:off x="2989647" y="5988663"/>
              <a:ext cx="2108202"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Take &amp; Bake</a:t>
              </a:r>
            </a:p>
          </p:txBody>
        </p:sp>
        <p:sp>
          <p:nvSpPr>
            <p:cNvPr id="21" name="Rounded Rectangle 20">
              <a:extLst>
                <a:ext uri="{FF2B5EF4-FFF2-40B4-BE49-F238E27FC236}">
                  <a16:creationId xmlns:a16="http://schemas.microsoft.com/office/drawing/2014/main" id="{00FD5B4B-8FEA-8C4E-D956-AF7F9154294B}"/>
                </a:ext>
              </a:extLst>
            </p:cNvPr>
            <p:cNvSpPr/>
            <p:nvPr/>
          </p:nvSpPr>
          <p:spPr>
            <a:xfrm>
              <a:off x="3009600" y="1716958"/>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Dinning Table</a:t>
              </a:r>
            </a:p>
          </p:txBody>
        </p:sp>
        <p:sp>
          <p:nvSpPr>
            <p:cNvPr id="22" name="Rounded Rectangle 21">
              <a:extLst>
                <a:ext uri="{FF2B5EF4-FFF2-40B4-BE49-F238E27FC236}">
                  <a16:creationId xmlns:a16="http://schemas.microsoft.com/office/drawing/2014/main" id="{36A419C9-B0F5-4EAB-E14D-9FE59F4E12C7}"/>
                </a:ext>
              </a:extLst>
            </p:cNvPr>
            <p:cNvSpPr/>
            <p:nvPr/>
          </p:nvSpPr>
          <p:spPr>
            <a:xfrm>
              <a:off x="3002949" y="2186714"/>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Soda</a:t>
              </a:r>
            </a:p>
          </p:txBody>
        </p:sp>
        <p:sp>
          <p:nvSpPr>
            <p:cNvPr id="23" name="Rounded Rectangle 22">
              <a:extLst>
                <a:ext uri="{FF2B5EF4-FFF2-40B4-BE49-F238E27FC236}">
                  <a16:creationId xmlns:a16="http://schemas.microsoft.com/office/drawing/2014/main" id="{B20EC268-7AC7-58E4-F014-0E70194AE6DC}"/>
                </a:ext>
              </a:extLst>
            </p:cNvPr>
            <p:cNvSpPr/>
            <p:nvPr/>
          </p:nvSpPr>
          <p:spPr>
            <a:xfrm>
              <a:off x="3002949" y="2656470"/>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Electric / Gas</a:t>
              </a:r>
            </a:p>
          </p:txBody>
        </p:sp>
        <p:sp>
          <p:nvSpPr>
            <p:cNvPr id="24" name="Rounded Rectangle 23">
              <a:extLst>
                <a:ext uri="{FF2B5EF4-FFF2-40B4-BE49-F238E27FC236}">
                  <a16:creationId xmlns:a16="http://schemas.microsoft.com/office/drawing/2014/main" id="{DDC04709-30A2-9884-4A0F-E35C1135952A}"/>
                </a:ext>
              </a:extLst>
            </p:cNvPr>
            <p:cNvSpPr/>
            <p:nvPr/>
          </p:nvSpPr>
          <p:spPr>
            <a:xfrm>
              <a:off x="2996298" y="3126226"/>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Oven</a:t>
              </a:r>
            </a:p>
          </p:txBody>
        </p:sp>
        <p:sp>
          <p:nvSpPr>
            <p:cNvPr id="25" name="Rounded Rectangle 24">
              <a:extLst>
                <a:ext uri="{FF2B5EF4-FFF2-40B4-BE49-F238E27FC236}">
                  <a16:creationId xmlns:a16="http://schemas.microsoft.com/office/drawing/2014/main" id="{6B43F5E5-35B6-3D0F-D762-F4E9CDEA965B}"/>
                </a:ext>
              </a:extLst>
            </p:cNvPr>
            <p:cNvSpPr/>
            <p:nvPr/>
          </p:nvSpPr>
          <p:spPr>
            <a:xfrm>
              <a:off x="2996298" y="3595982"/>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Fire</a:t>
              </a:r>
            </a:p>
          </p:txBody>
        </p:sp>
        <p:sp>
          <p:nvSpPr>
            <p:cNvPr id="26" name="Rounded Rectangle 25">
              <a:extLst>
                <a:ext uri="{FF2B5EF4-FFF2-40B4-BE49-F238E27FC236}">
                  <a16:creationId xmlns:a16="http://schemas.microsoft.com/office/drawing/2014/main" id="{3361516C-173A-F22E-8FA5-1FB4F1EF9402}"/>
                </a:ext>
              </a:extLst>
            </p:cNvPr>
            <p:cNvSpPr/>
            <p:nvPr/>
          </p:nvSpPr>
          <p:spPr>
            <a:xfrm>
              <a:off x="2989647" y="4065738"/>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Pizza Dough</a:t>
              </a:r>
            </a:p>
          </p:txBody>
        </p:sp>
        <p:sp>
          <p:nvSpPr>
            <p:cNvPr id="27" name="Rounded Rectangle 26">
              <a:extLst>
                <a:ext uri="{FF2B5EF4-FFF2-40B4-BE49-F238E27FC236}">
                  <a16:creationId xmlns:a16="http://schemas.microsoft.com/office/drawing/2014/main" id="{1010C0CE-D50D-1BEA-74BE-966A2983C539}"/>
                </a:ext>
              </a:extLst>
            </p:cNvPr>
            <p:cNvSpPr/>
            <p:nvPr/>
          </p:nvSpPr>
          <p:spPr>
            <a:xfrm>
              <a:off x="2989647" y="4535494"/>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Tomato Sauce</a:t>
              </a:r>
            </a:p>
          </p:txBody>
        </p:sp>
        <p:sp>
          <p:nvSpPr>
            <p:cNvPr id="28" name="Rounded Rectangle 27">
              <a:extLst>
                <a:ext uri="{FF2B5EF4-FFF2-40B4-BE49-F238E27FC236}">
                  <a16:creationId xmlns:a16="http://schemas.microsoft.com/office/drawing/2014/main" id="{183BF8ED-4071-3591-061A-81F7A3104A31}"/>
                </a:ext>
              </a:extLst>
            </p:cNvPr>
            <p:cNvSpPr/>
            <p:nvPr/>
          </p:nvSpPr>
          <p:spPr>
            <a:xfrm>
              <a:off x="2982996" y="5005250"/>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Toppings</a:t>
              </a:r>
            </a:p>
          </p:txBody>
        </p:sp>
        <p:sp>
          <p:nvSpPr>
            <p:cNvPr id="29" name="Rounded Rectangle 28">
              <a:extLst>
                <a:ext uri="{FF2B5EF4-FFF2-40B4-BE49-F238E27FC236}">
                  <a16:creationId xmlns:a16="http://schemas.microsoft.com/office/drawing/2014/main" id="{8220031F-9024-5CBA-0473-48A66D075B62}"/>
                </a:ext>
              </a:extLst>
            </p:cNvPr>
            <p:cNvSpPr/>
            <p:nvPr/>
          </p:nvSpPr>
          <p:spPr>
            <a:xfrm>
              <a:off x="2996297" y="5475006"/>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Cheese</a:t>
              </a:r>
            </a:p>
          </p:txBody>
        </p:sp>
        <p:sp>
          <p:nvSpPr>
            <p:cNvPr id="30" name="Rounded Rectangle 29">
              <a:extLst>
                <a:ext uri="{FF2B5EF4-FFF2-40B4-BE49-F238E27FC236}">
                  <a16:creationId xmlns:a16="http://schemas.microsoft.com/office/drawing/2014/main" id="{7613A170-74BC-193B-E083-3461B2B6F909}"/>
                </a:ext>
              </a:extLst>
            </p:cNvPr>
            <p:cNvSpPr/>
            <p:nvPr/>
          </p:nvSpPr>
          <p:spPr>
            <a:xfrm>
              <a:off x="2924106" y="1018149"/>
              <a:ext cx="2243795"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lumMod val="95000"/>
                      <a:lumOff val="5000"/>
                    </a:schemeClr>
                  </a:solidFill>
                </a:rPr>
                <a:t>Infraestructure</a:t>
              </a:r>
              <a:r>
                <a:rPr lang="en-US" sz="1400" dirty="0">
                  <a:solidFill>
                    <a:schemeClr val="tx1">
                      <a:lumMod val="95000"/>
                      <a:lumOff val="5000"/>
                    </a:schemeClr>
                  </a:solidFill>
                </a:rPr>
                <a:t> as a Service (IaaS)</a:t>
              </a:r>
            </a:p>
          </p:txBody>
        </p:sp>
      </p:grpSp>
      <p:grpSp>
        <p:nvGrpSpPr>
          <p:cNvPr id="59" name="Group 58">
            <a:extLst>
              <a:ext uri="{FF2B5EF4-FFF2-40B4-BE49-F238E27FC236}">
                <a16:creationId xmlns:a16="http://schemas.microsoft.com/office/drawing/2014/main" id="{F9ED23DC-78D9-5405-6E42-6562C8A78C7E}"/>
              </a:ext>
            </a:extLst>
          </p:cNvPr>
          <p:cNvGrpSpPr/>
          <p:nvPr/>
        </p:nvGrpSpPr>
        <p:grpSpPr>
          <a:xfrm>
            <a:off x="6550077" y="1064449"/>
            <a:ext cx="2243795" cy="5575610"/>
            <a:chOff x="5568726" y="1018149"/>
            <a:chExt cx="2243795" cy="5575610"/>
          </a:xfrm>
        </p:grpSpPr>
        <p:sp>
          <p:nvSpPr>
            <p:cNvPr id="32" name="Rounded Rectangle 31">
              <a:extLst>
                <a:ext uri="{FF2B5EF4-FFF2-40B4-BE49-F238E27FC236}">
                  <a16:creationId xmlns:a16="http://schemas.microsoft.com/office/drawing/2014/main" id="{3CD11CF4-9C4B-2EEF-55F5-E2CBE66AC657}"/>
                </a:ext>
              </a:extLst>
            </p:cNvPr>
            <p:cNvSpPr/>
            <p:nvPr/>
          </p:nvSpPr>
          <p:spPr>
            <a:xfrm>
              <a:off x="5568726" y="1586861"/>
              <a:ext cx="2243795" cy="5006898"/>
            </a:xfrm>
            <a:prstGeom prst="roundRect">
              <a:avLst>
                <a:gd name="adj" fmla="val 64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251D1F32-6EC8-EDAF-5BE2-61D41CEDF032}"/>
                </a:ext>
              </a:extLst>
            </p:cNvPr>
            <p:cNvSpPr/>
            <p:nvPr/>
          </p:nvSpPr>
          <p:spPr>
            <a:xfrm>
              <a:off x="5634267" y="5988663"/>
              <a:ext cx="2108202"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Pizza Delivered</a:t>
              </a:r>
            </a:p>
          </p:txBody>
        </p:sp>
        <p:sp>
          <p:nvSpPr>
            <p:cNvPr id="34" name="Rounded Rectangle 33">
              <a:extLst>
                <a:ext uri="{FF2B5EF4-FFF2-40B4-BE49-F238E27FC236}">
                  <a16:creationId xmlns:a16="http://schemas.microsoft.com/office/drawing/2014/main" id="{B3056A6B-F05A-41BB-19BC-44A806872943}"/>
                </a:ext>
              </a:extLst>
            </p:cNvPr>
            <p:cNvSpPr/>
            <p:nvPr/>
          </p:nvSpPr>
          <p:spPr>
            <a:xfrm>
              <a:off x="5654220" y="1716958"/>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Dinning Table</a:t>
              </a:r>
            </a:p>
          </p:txBody>
        </p:sp>
        <p:sp>
          <p:nvSpPr>
            <p:cNvPr id="35" name="Rounded Rectangle 34">
              <a:extLst>
                <a:ext uri="{FF2B5EF4-FFF2-40B4-BE49-F238E27FC236}">
                  <a16:creationId xmlns:a16="http://schemas.microsoft.com/office/drawing/2014/main" id="{CAD7FC4D-84FD-BC2A-EEA9-0BE2E360FA07}"/>
                </a:ext>
              </a:extLst>
            </p:cNvPr>
            <p:cNvSpPr/>
            <p:nvPr/>
          </p:nvSpPr>
          <p:spPr>
            <a:xfrm>
              <a:off x="5647569" y="2186714"/>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Soda</a:t>
              </a:r>
            </a:p>
          </p:txBody>
        </p:sp>
        <p:sp>
          <p:nvSpPr>
            <p:cNvPr id="36" name="Rounded Rectangle 35">
              <a:extLst>
                <a:ext uri="{FF2B5EF4-FFF2-40B4-BE49-F238E27FC236}">
                  <a16:creationId xmlns:a16="http://schemas.microsoft.com/office/drawing/2014/main" id="{DF169641-43CD-1920-2D3D-DDE3713EAB15}"/>
                </a:ext>
              </a:extLst>
            </p:cNvPr>
            <p:cNvSpPr/>
            <p:nvPr/>
          </p:nvSpPr>
          <p:spPr>
            <a:xfrm>
              <a:off x="5647569" y="2656470"/>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Electric / Gas</a:t>
              </a:r>
            </a:p>
          </p:txBody>
        </p:sp>
        <p:sp>
          <p:nvSpPr>
            <p:cNvPr id="37" name="Rounded Rectangle 36">
              <a:extLst>
                <a:ext uri="{FF2B5EF4-FFF2-40B4-BE49-F238E27FC236}">
                  <a16:creationId xmlns:a16="http://schemas.microsoft.com/office/drawing/2014/main" id="{474CAE30-776D-8EE5-1961-C9CA30E1F79E}"/>
                </a:ext>
              </a:extLst>
            </p:cNvPr>
            <p:cNvSpPr/>
            <p:nvPr/>
          </p:nvSpPr>
          <p:spPr>
            <a:xfrm>
              <a:off x="5640918" y="3126226"/>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Oven</a:t>
              </a:r>
            </a:p>
          </p:txBody>
        </p:sp>
        <p:sp>
          <p:nvSpPr>
            <p:cNvPr id="38" name="Rounded Rectangle 37">
              <a:extLst>
                <a:ext uri="{FF2B5EF4-FFF2-40B4-BE49-F238E27FC236}">
                  <a16:creationId xmlns:a16="http://schemas.microsoft.com/office/drawing/2014/main" id="{09FA2860-964F-428D-9F0F-BA838AB87A17}"/>
                </a:ext>
              </a:extLst>
            </p:cNvPr>
            <p:cNvSpPr/>
            <p:nvPr/>
          </p:nvSpPr>
          <p:spPr>
            <a:xfrm>
              <a:off x="5640918" y="3595982"/>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Fire</a:t>
              </a:r>
            </a:p>
          </p:txBody>
        </p:sp>
        <p:sp>
          <p:nvSpPr>
            <p:cNvPr id="39" name="Rounded Rectangle 38">
              <a:extLst>
                <a:ext uri="{FF2B5EF4-FFF2-40B4-BE49-F238E27FC236}">
                  <a16:creationId xmlns:a16="http://schemas.microsoft.com/office/drawing/2014/main" id="{1741F7AB-0E62-8A2E-1747-16D00A5E3F24}"/>
                </a:ext>
              </a:extLst>
            </p:cNvPr>
            <p:cNvSpPr/>
            <p:nvPr/>
          </p:nvSpPr>
          <p:spPr>
            <a:xfrm>
              <a:off x="5634267" y="4065738"/>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Pizza Dough</a:t>
              </a:r>
            </a:p>
          </p:txBody>
        </p:sp>
        <p:sp>
          <p:nvSpPr>
            <p:cNvPr id="40" name="Rounded Rectangle 39">
              <a:extLst>
                <a:ext uri="{FF2B5EF4-FFF2-40B4-BE49-F238E27FC236}">
                  <a16:creationId xmlns:a16="http://schemas.microsoft.com/office/drawing/2014/main" id="{DFD93EC3-40E8-F2B4-0F9B-134154309C7D}"/>
                </a:ext>
              </a:extLst>
            </p:cNvPr>
            <p:cNvSpPr/>
            <p:nvPr/>
          </p:nvSpPr>
          <p:spPr>
            <a:xfrm>
              <a:off x="5634267" y="4535494"/>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Tomato Sauce</a:t>
              </a:r>
            </a:p>
          </p:txBody>
        </p:sp>
        <p:sp>
          <p:nvSpPr>
            <p:cNvPr id="41" name="Rounded Rectangle 40">
              <a:extLst>
                <a:ext uri="{FF2B5EF4-FFF2-40B4-BE49-F238E27FC236}">
                  <a16:creationId xmlns:a16="http://schemas.microsoft.com/office/drawing/2014/main" id="{C9FA37E3-927D-08FB-9F39-99C176085B86}"/>
                </a:ext>
              </a:extLst>
            </p:cNvPr>
            <p:cNvSpPr/>
            <p:nvPr/>
          </p:nvSpPr>
          <p:spPr>
            <a:xfrm>
              <a:off x="5627616" y="5005250"/>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Toppings</a:t>
              </a:r>
            </a:p>
          </p:txBody>
        </p:sp>
        <p:sp>
          <p:nvSpPr>
            <p:cNvPr id="42" name="Rounded Rectangle 41">
              <a:extLst>
                <a:ext uri="{FF2B5EF4-FFF2-40B4-BE49-F238E27FC236}">
                  <a16:creationId xmlns:a16="http://schemas.microsoft.com/office/drawing/2014/main" id="{D351988B-ABB3-6A8A-3246-1DFFB331A3F1}"/>
                </a:ext>
              </a:extLst>
            </p:cNvPr>
            <p:cNvSpPr/>
            <p:nvPr/>
          </p:nvSpPr>
          <p:spPr>
            <a:xfrm>
              <a:off x="5640917" y="5475006"/>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Cheese</a:t>
              </a:r>
            </a:p>
          </p:txBody>
        </p:sp>
        <p:sp>
          <p:nvSpPr>
            <p:cNvPr id="43" name="Rounded Rectangle 42">
              <a:extLst>
                <a:ext uri="{FF2B5EF4-FFF2-40B4-BE49-F238E27FC236}">
                  <a16:creationId xmlns:a16="http://schemas.microsoft.com/office/drawing/2014/main" id="{B7BB43EC-1908-E3EE-D3E8-2B316CF2065D}"/>
                </a:ext>
              </a:extLst>
            </p:cNvPr>
            <p:cNvSpPr/>
            <p:nvPr/>
          </p:nvSpPr>
          <p:spPr>
            <a:xfrm>
              <a:off x="5568726" y="1018149"/>
              <a:ext cx="2243795"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Platform as a Service</a:t>
              </a:r>
            </a:p>
            <a:p>
              <a:pPr algn="ctr"/>
              <a:r>
                <a:rPr lang="en-US" sz="1400" dirty="0">
                  <a:solidFill>
                    <a:schemeClr val="tx1">
                      <a:lumMod val="95000"/>
                      <a:lumOff val="5000"/>
                    </a:schemeClr>
                  </a:solidFill>
                </a:rPr>
                <a:t>(PaaS)</a:t>
              </a:r>
            </a:p>
          </p:txBody>
        </p:sp>
      </p:grpSp>
      <p:grpSp>
        <p:nvGrpSpPr>
          <p:cNvPr id="60" name="Group 59">
            <a:extLst>
              <a:ext uri="{FF2B5EF4-FFF2-40B4-BE49-F238E27FC236}">
                <a16:creationId xmlns:a16="http://schemas.microsoft.com/office/drawing/2014/main" id="{A1CCD87C-022D-7411-95B1-C4271AB99A66}"/>
              </a:ext>
            </a:extLst>
          </p:cNvPr>
          <p:cNvGrpSpPr/>
          <p:nvPr/>
        </p:nvGrpSpPr>
        <p:grpSpPr>
          <a:xfrm>
            <a:off x="9194697" y="1064449"/>
            <a:ext cx="2243795" cy="5575610"/>
            <a:chOff x="8213346" y="1018149"/>
            <a:chExt cx="2243795" cy="5575610"/>
          </a:xfrm>
        </p:grpSpPr>
        <p:sp>
          <p:nvSpPr>
            <p:cNvPr id="45" name="Rounded Rectangle 44">
              <a:extLst>
                <a:ext uri="{FF2B5EF4-FFF2-40B4-BE49-F238E27FC236}">
                  <a16:creationId xmlns:a16="http://schemas.microsoft.com/office/drawing/2014/main" id="{E9DC70B9-7D52-3CAF-64A5-66FAB67A2EAF}"/>
                </a:ext>
              </a:extLst>
            </p:cNvPr>
            <p:cNvSpPr/>
            <p:nvPr/>
          </p:nvSpPr>
          <p:spPr>
            <a:xfrm>
              <a:off x="8213346" y="1586861"/>
              <a:ext cx="2243795" cy="5006898"/>
            </a:xfrm>
            <a:prstGeom prst="roundRect">
              <a:avLst>
                <a:gd name="adj" fmla="val 64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AE58EAD7-9034-5A3A-3F54-12D8D510D9F6}"/>
                </a:ext>
              </a:extLst>
            </p:cNvPr>
            <p:cNvSpPr/>
            <p:nvPr/>
          </p:nvSpPr>
          <p:spPr>
            <a:xfrm>
              <a:off x="8278887" y="5988663"/>
              <a:ext cx="2108202"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Dined Out</a:t>
              </a:r>
            </a:p>
          </p:txBody>
        </p:sp>
        <p:sp>
          <p:nvSpPr>
            <p:cNvPr id="47" name="Rounded Rectangle 46">
              <a:extLst>
                <a:ext uri="{FF2B5EF4-FFF2-40B4-BE49-F238E27FC236}">
                  <a16:creationId xmlns:a16="http://schemas.microsoft.com/office/drawing/2014/main" id="{F9F02B02-4DDB-D32A-1DB0-50F47280E3ED}"/>
                </a:ext>
              </a:extLst>
            </p:cNvPr>
            <p:cNvSpPr/>
            <p:nvPr/>
          </p:nvSpPr>
          <p:spPr>
            <a:xfrm>
              <a:off x="8298840" y="1716958"/>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Dinning Table</a:t>
              </a:r>
            </a:p>
          </p:txBody>
        </p:sp>
        <p:sp>
          <p:nvSpPr>
            <p:cNvPr id="48" name="Rounded Rectangle 47">
              <a:extLst>
                <a:ext uri="{FF2B5EF4-FFF2-40B4-BE49-F238E27FC236}">
                  <a16:creationId xmlns:a16="http://schemas.microsoft.com/office/drawing/2014/main" id="{89B26007-B650-A073-9C5C-A01B8810C50D}"/>
                </a:ext>
              </a:extLst>
            </p:cNvPr>
            <p:cNvSpPr/>
            <p:nvPr/>
          </p:nvSpPr>
          <p:spPr>
            <a:xfrm>
              <a:off x="8292189" y="2186714"/>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Soda</a:t>
              </a:r>
            </a:p>
          </p:txBody>
        </p:sp>
        <p:sp>
          <p:nvSpPr>
            <p:cNvPr id="49" name="Rounded Rectangle 48">
              <a:extLst>
                <a:ext uri="{FF2B5EF4-FFF2-40B4-BE49-F238E27FC236}">
                  <a16:creationId xmlns:a16="http://schemas.microsoft.com/office/drawing/2014/main" id="{F5C71D6B-2F0C-1F8D-9F9F-F9154F5DE34D}"/>
                </a:ext>
              </a:extLst>
            </p:cNvPr>
            <p:cNvSpPr/>
            <p:nvPr/>
          </p:nvSpPr>
          <p:spPr>
            <a:xfrm>
              <a:off x="8292189" y="2656470"/>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Electric / Gas</a:t>
              </a:r>
            </a:p>
          </p:txBody>
        </p:sp>
        <p:sp>
          <p:nvSpPr>
            <p:cNvPr id="50" name="Rounded Rectangle 49">
              <a:extLst>
                <a:ext uri="{FF2B5EF4-FFF2-40B4-BE49-F238E27FC236}">
                  <a16:creationId xmlns:a16="http://schemas.microsoft.com/office/drawing/2014/main" id="{B556E6AD-F5E6-8106-C69F-C9423D26F064}"/>
                </a:ext>
              </a:extLst>
            </p:cNvPr>
            <p:cNvSpPr/>
            <p:nvPr/>
          </p:nvSpPr>
          <p:spPr>
            <a:xfrm>
              <a:off x="8285538" y="3126226"/>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Oven</a:t>
              </a:r>
            </a:p>
          </p:txBody>
        </p:sp>
        <p:sp>
          <p:nvSpPr>
            <p:cNvPr id="51" name="Rounded Rectangle 50">
              <a:extLst>
                <a:ext uri="{FF2B5EF4-FFF2-40B4-BE49-F238E27FC236}">
                  <a16:creationId xmlns:a16="http://schemas.microsoft.com/office/drawing/2014/main" id="{79767B74-81E2-992F-3FB0-F3DBCAAB2ADE}"/>
                </a:ext>
              </a:extLst>
            </p:cNvPr>
            <p:cNvSpPr/>
            <p:nvPr/>
          </p:nvSpPr>
          <p:spPr>
            <a:xfrm>
              <a:off x="8285538" y="3595982"/>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Fire</a:t>
              </a:r>
            </a:p>
          </p:txBody>
        </p:sp>
        <p:sp>
          <p:nvSpPr>
            <p:cNvPr id="52" name="Rounded Rectangle 51">
              <a:extLst>
                <a:ext uri="{FF2B5EF4-FFF2-40B4-BE49-F238E27FC236}">
                  <a16:creationId xmlns:a16="http://schemas.microsoft.com/office/drawing/2014/main" id="{7199848B-BFE3-6D67-532A-11EDB9B4A9D7}"/>
                </a:ext>
              </a:extLst>
            </p:cNvPr>
            <p:cNvSpPr/>
            <p:nvPr/>
          </p:nvSpPr>
          <p:spPr>
            <a:xfrm>
              <a:off x="8278887" y="4065738"/>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Pizza Dough</a:t>
              </a:r>
            </a:p>
          </p:txBody>
        </p:sp>
        <p:sp>
          <p:nvSpPr>
            <p:cNvPr id="53" name="Rounded Rectangle 52">
              <a:extLst>
                <a:ext uri="{FF2B5EF4-FFF2-40B4-BE49-F238E27FC236}">
                  <a16:creationId xmlns:a16="http://schemas.microsoft.com/office/drawing/2014/main" id="{86006FF9-50E2-B3C8-2F66-8945991F8FF6}"/>
                </a:ext>
              </a:extLst>
            </p:cNvPr>
            <p:cNvSpPr/>
            <p:nvPr/>
          </p:nvSpPr>
          <p:spPr>
            <a:xfrm>
              <a:off x="8278887" y="4535494"/>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Tomato Sauce</a:t>
              </a:r>
            </a:p>
          </p:txBody>
        </p:sp>
        <p:sp>
          <p:nvSpPr>
            <p:cNvPr id="54" name="Rounded Rectangle 53">
              <a:extLst>
                <a:ext uri="{FF2B5EF4-FFF2-40B4-BE49-F238E27FC236}">
                  <a16:creationId xmlns:a16="http://schemas.microsoft.com/office/drawing/2014/main" id="{9D87AB02-5259-3019-1DD1-AD5F1B1FB9B4}"/>
                </a:ext>
              </a:extLst>
            </p:cNvPr>
            <p:cNvSpPr/>
            <p:nvPr/>
          </p:nvSpPr>
          <p:spPr>
            <a:xfrm>
              <a:off x="8272236" y="5005250"/>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Toppings</a:t>
              </a:r>
            </a:p>
          </p:txBody>
        </p:sp>
        <p:sp>
          <p:nvSpPr>
            <p:cNvPr id="55" name="Rounded Rectangle 54">
              <a:extLst>
                <a:ext uri="{FF2B5EF4-FFF2-40B4-BE49-F238E27FC236}">
                  <a16:creationId xmlns:a16="http://schemas.microsoft.com/office/drawing/2014/main" id="{91B0EC1D-9B69-F451-19BE-EE982E70D1BA}"/>
                </a:ext>
              </a:extLst>
            </p:cNvPr>
            <p:cNvSpPr/>
            <p:nvPr/>
          </p:nvSpPr>
          <p:spPr>
            <a:xfrm>
              <a:off x="8285537" y="5475006"/>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Cheese</a:t>
              </a:r>
            </a:p>
          </p:txBody>
        </p:sp>
        <p:sp>
          <p:nvSpPr>
            <p:cNvPr id="56" name="Rounded Rectangle 55">
              <a:extLst>
                <a:ext uri="{FF2B5EF4-FFF2-40B4-BE49-F238E27FC236}">
                  <a16:creationId xmlns:a16="http://schemas.microsoft.com/office/drawing/2014/main" id="{A0756B68-048C-A1A0-A8A8-CFF22872E10E}"/>
                </a:ext>
              </a:extLst>
            </p:cNvPr>
            <p:cNvSpPr/>
            <p:nvPr/>
          </p:nvSpPr>
          <p:spPr>
            <a:xfrm>
              <a:off x="8213346" y="1018149"/>
              <a:ext cx="2243795"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Software as a Service</a:t>
              </a:r>
            </a:p>
            <a:p>
              <a:pPr algn="ctr"/>
              <a:r>
                <a:rPr lang="en-US" sz="1400" dirty="0">
                  <a:solidFill>
                    <a:schemeClr val="tx1">
                      <a:lumMod val="95000"/>
                      <a:lumOff val="5000"/>
                    </a:schemeClr>
                  </a:solidFill>
                </a:rPr>
                <a:t>(SaaS)</a:t>
              </a:r>
            </a:p>
          </p:txBody>
        </p:sp>
      </p:grpSp>
    </p:spTree>
    <p:extLst>
      <p:ext uri="{BB962C8B-B14F-4D97-AF65-F5344CB8AC3E}">
        <p14:creationId xmlns:p14="http://schemas.microsoft.com/office/powerpoint/2010/main" val="3326310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8F500-9967-B734-BA54-F81E8CA3B0F0}"/>
              </a:ext>
            </a:extLst>
          </p:cNvPr>
          <p:cNvSpPr txBox="1">
            <a:spLocks/>
          </p:cNvSpPr>
          <p:nvPr/>
        </p:nvSpPr>
        <p:spPr>
          <a:xfrm>
            <a:off x="707571" y="1134338"/>
            <a:ext cx="10515600" cy="67447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2"/>
                </a:solidFill>
              </a:rPr>
              <a:t>Questions?</a:t>
            </a:r>
          </a:p>
        </p:txBody>
      </p:sp>
      <p:pic>
        <p:nvPicPr>
          <p:cNvPr id="6" name="Picture 2" descr="D:\Proyectos\Framework\Supports\Images\icono_ayuda_general.gif">
            <a:extLst>
              <a:ext uri="{FF2B5EF4-FFF2-40B4-BE49-F238E27FC236}">
                <a16:creationId xmlns:a16="http://schemas.microsoft.com/office/drawing/2014/main" id="{FE3FF9B9-CA02-16BB-8348-7B33E5C91F4E}"/>
              </a:ext>
            </a:extLst>
          </p:cNvPr>
          <p:cNvPicPr>
            <a:picLocks noChangeAspect="1" noChangeArrowheads="1"/>
          </p:cNvPicPr>
          <p:nvPr/>
        </p:nvPicPr>
        <p:blipFill>
          <a:blip r:embed="rId2" cstate="print">
            <a:clrChange>
              <a:clrFrom>
                <a:srgbClr val="FCFEFC"/>
              </a:clrFrom>
              <a:clrTo>
                <a:srgbClr val="FCFEFC">
                  <a:alpha val="0"/>
                </a:srgbClr>
              </a:clrTo>
            </a:clrChange>
          </a:blip>
          <a:srcRect/>
          <a:stretch>
            <a:fillRect/>
          </a:stretch>
        </p:blipFill>
        <p:spPr bwMode="auto">
          <a:xfrm>
            <a:off x="4475820" y="1808820"/>
            <a:ext cx="3240360" cy="3240360"/>
          </a:xfrm>
          <a:prstGeom prst="rect">
            <a:avLst/>
          </a:prstGeom>
          <a:noFill/>
        </p:spPr>
      </p:pic>
    </p:spTree>
    <p:extLst>
      <p:ext uri="{BB962C8B-B14F-4D97-AF65-F5344CB8AC3E}">
        <p14:creationId xmlns:p14="http://schemas.microsoft.com/office/powerpoint/2010/main" val="1119633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8852204"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 </a:t>
            </a:r>
            <a:r>
              <a:rPr lang="es-CO" sz="4000" b="1" dirty="0" err="1">
                <a:solidFill>
                  <a:schemeClr val="accent2"/>
                </a:solidFill>
                <a:latin typeface="Avenir Black" panose="02000503020000020003" pitchFamily="2" charset="0"/>
              </a:rPr>
              <a:t>little</a:t>
            </a:r>
            <a:r>
              <a:rPr lang="es-CO" sz="4000" b="1" dirty="0">
                <a:solidFill>
                  <a:schemeClr val="accent2"/>
                </a:solidFill>
                <a:latin typeface="Avenir Black" panose="02000503020000020003" pitchFamily="2" charset="0"/>
              </a:rPr>
              <a:t> concept</a:t>
            </a:r>
          </a:p>
        </p:txBody>
      </p:sp>
      <p:grpSp>
        <p:nvGrpSpPr>
          <p:cNvPr id="20" name="Group 19">
            <a:extLst>
              <a:ext uri="{FF2B5EF4-FFF2-40B4-BE49-F238E27FC236}">
                <a16:creationId xmlns:a16="http://schemas.microsoft.com/office/drawing/2014/main" id="{BC433675-494C-4DCB-0C7D-B4C7CD66F0AD}"/>
              </a:ext>
            </a:extLst>
          </p:cNvPr>
          <p:cNvGrpSpPr/>
          <p:nvPr/>
        </p:nvGrpSpPr>
        <p:grpSpPr>
          <a:xfrm>
            <a:off x="963071" y="2552380"/>
            <a:ext cx="1661708" cy="1129935"/>
            <a:chOff x="6342927" y="1088019"/>
            <a:chExt cx="1661708" cy="1129935"/>
          </a:xfrm>
        </p:grpSpPr>
        <p:pic>
          <p:nvPicPr>
            <p:cNvPr id="11" name="Picture 10">
              <a:extLst>
                <a:ext uri="{FF2B5EF4-FFF2-40B4-BE49-F238E27FC236}">
                  <a16:creationId xmlns:a16="http://schemas.microsoft.com/office/drawing/2014/main" id="{BB63CC5A-7153-94E9-1D6D-2DC00E406286}"/>
                </a:ext>
              </a:extLst>
            </p:cNvPr>
            <p:cNvPicPr>
              <a:picLocks noChangeAspect="1"/>
            </p:cNvPicPr>
            <p:nvPr/>
          </p:nvPicPr>
          <p:blipFill rotWithShape="1">
            <a:blip r:embed="rId2" cstate="email">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p:blipFill>
          <p:spPr>
            <a:xfrm>
              <a:off x="6342927" y="1088019"/>
              <a:ext cx="1661708" cy="1129935"/>
            </a:xfrm>
            <a:prstGeom prst="rect">
              <a:avLst/>
            </a:prstGeom>
          </p:spPr>
        </p:pic>
        <p:sp>
          <p:nvSpPr>
            <p:cNvPr id="15" name="CuadroTexto 2">
              <a:extLst>
                <a:ext uri="{FF2B5EF4-FFF2-40B4-BE49-F238E27FC236}">
                  <a16:creationId xmlns:a16="http://schemas.microsoft.com/office/drawing/2014/main" id="{BD0B491F-CD6F-605F-EE74-74D272D2A783}"/>
                </a:ext>
              </a:extLst>
            </p:cNvPr>
            <p:cNvSpPr txBox="1"/>
            <p:nvPr/>
          </p:nvSpPr>
          <p:spPr>
            <a:xfrm>
              <a:off x="6342927" y="1652986"/>
              <a:ext cx="1661708" cy="523220"/>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IaaS</a:t>
              </a:r>
            </a:p>
          </p:txBody>
        </p:sp>
      </p:grpSp>
      <p:grpSp>
        <p:nvGrpSpPr>
          <p:cNvPr id="21" name="Group 20">
            <a:extLst>
              <a:ext uri="{FF2B5EF4-FFF2-40B4-BE49-F238E27FC236}">
                <a16:creationId xmlns:a16="http://schemas.microsoft.com/office/drawing/2014/main" id="{240CBE5F-889E-ADE1-394F-85089AA95B1B}"/>
              </a:ext>
            </a:extLst>
          </p:cNvPr>
          <p:cNvGrpSpPr/>
          <p:nvPr/>
        </p:nvGrpSpPr>
        <p:grpSpPr>
          <a:xfrm>
            <a:off x="1004784" y="4004092"/>
            <a:ext cx="1661708" cy="1129935"/>
            <a:chOff x="8093228" y="1088019"/>
            <a:chExt cx="1661708" cy="1129935"/>
          </a:xfrm>
        </p:grpSpPr>
        <p:pic>
          <p:nvPicPr>
            <p:cNvPr id="16" name="Picture 15">
              <a:extLst>
                <a:ext uri="{FF2B5EF4-FFF2-40B4-BE49-F238E27FC236}">
                  <a16:creationId xmlns:a16="http://schemas.microsoft.com/office/drawing/2014/main" id="{1ECCC989-EF97-B57C-AC2F-A5B5F6F6E8BC}"/>
                </a:ext>
              </a:extLst>
            </p:cNvPr>
            <p:cNvPicPr>
              <a:picLocks noChangeAspect="1"/>
            </p:cNvPicPr>
            <p:nvPr/>
          </p:nvPicPr>
          <p:blipFill rotWithShape="1">
            <a:blip r:embed="rId2" cstate="email">
              <a:duotone>
                <a:prstClr val="black"/>
                <a:schemeClr val="accent4">
                  <a:tint val="45000"/>
                  <a:satMod val="400000"/>
                </a:schemeClr>
              </a:duotone>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p:blipFill>
          <p:spPr>
            <a:xfrm>
              <a:off x="8093228" y="1088019"/>
              <a:ext cx="1661708" cy="1129935"/>
            </a:xfrm>
            <a:prstGeom prst="rect">
              <a:avLst/>
            </a:prstGeom>
          </p:spPr>
        </p:pic>
        <p:sp>
          <p:nvSpPr>
            <p:cNvPr id="17" name="CuadroTexto 2">
              <a:extLst>
                <a:ext uri="{FF2B5EF4-FFF2-40B4-BE49-F238E27FC236}">
                  <a16:creationId xmlns:a16="http://schemas.microsoft.com/office/drawing/2014/main" id="{2EE6120C-BBF3-2423-1D9A-17B0149C0FF7}"/>
                </a:ext>
              </a:extLst>
            </p:cNvPr>
            <p:cNvSpPr txBox="1"/>
            <p:nvPr/>
          </p:nvSpPr>
          <p:spPr>
            <a:xfrm>
              <a:off x="8093228" y="1652986"/>
              <a:ext cx="1661708" cy="523220"/>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PaaS</a:t>
              </a:r>
            </a:p>
          </p:txBody>
        </p:sp>
      </p:grpSp>
      <p:grpSp>
        <p:nvGrpSpPr>
          <p:cNvPr id="22" name="Group 21">
            <a:extLst>
              <a:ext uri="{FF2B5EF4-FFF2-40B4-BE49-F238E27FC236}">
                <a16:creationId xmlns:a16="http://schemas.microsoft.com/office/drawing/2014/main" id="{0E4D928D-F9A4-E647-7C6E-D378CB70B1A7}"/>
              </a:ext>
            </a:extLst>
          </p:cNvPr>
          <p:cNvGrpSpPr/>
          <p:nvPr/>
        </p:nvGrpSpPr>
        <p:grpSpPr>
          <a:xfrm>
            <a:off x="963071" y="5484036"/>
            <a:ext cx="1661708" cy="1129935"/>
            <a:chOff x="9843529" y="1088019"/>
            <a:chExt cx="1661708" cy="1129935"/>
          </a:xfrm>
        </p:grpSpPr>
        <p:pic>
          <p:nvPicPr>
            <p:cNvPr id="18" name="Picture 17">
              <a:extLst>
                <a:ext uri="{FF2B5EF4-FFF2-40B4-BE49-F238E27FC236}">
                  <a16:creationId xmlns:a16="http://schemas.microsoft.com/office/drawing/2014/main" id="{FF4E11E5-24A6-6C15-555F-16213501DD3C}"/>
                </a:ext>
              </a:extLst>
            </p:cNvPr>
            <p:cNvPicPr>
              <a:picLocks noChangeAspect="1"/>
            </p:cNvPicPr>
            <p:nvPr/>
          </p:nvPicPr>
          <p:blipFill rotWithShape="1">
            <a:blip r:embed="rId2" cstate="email">
              <a:duotone>
                <a:prstClr val="black"/>
                <a:schemeClr val="accent6">
                  <a:tint val="45000"/>
                  <a:satMod val="400000"/>
                </a:schemeClr>
              </a:duotone>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p:blipFill>
          <p:spPr>
            <a:xfrm>
              <a:off x="9843529" y="1088019"/>
              <a:ext cx="1661708" cy="1129935"/>
            </a:xfrm>
            <a:prstGeom prst="rect">
              <a:avLst/>
            </a:prstGeom>
          </p:spPr>
        </p:pic>
        <p:sp>
          <p:nvSpPr>
            <p:cNvPr id="19" name="CuadroTexto 2">
              <a:extLst>
                <a:ext uri="{FF2B5EF4-FFF2-40B4-BE49-F238E27FC236}">
                  <a16:creationId xmlns:a16="http://schemas.microsoft.com/office/drawing/2014/main" id="{E6C293E4-E4FC-D555-0A88-B3560EEBD427}"/>
                </a:ext>
              </a:extLst>
            </p:cNvPr>
            <p:cNvSpPr txBox="1"/>
            <p:nvPr/>
          </p:nvSpPr>
          <p:spPr>
            <a:xfrm>
              <a:off x="9843529" y="1652986"/>
              <a:ext cx="1661708" cy="523220"/>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SaaS</a:t>
              </a:r>
            </a:p>
          </p:txBody>
        </p:sp>
      </p:grpSp>
      <p:pic>
        <p:nvPicPr>
          <p:cNvPr id="27" name="Picture 26">
            <a:extLst>
              <a:ext uri="{FF2B5EF4-FFF2-40B4-BE49-F238E27FC236}">
                <a16:creationId xmlns:a16="http://schemas.microsoft.com/office/drawing/2014/main" id="{A1DA66C6-7237-03A9-C20A-49C2CE5C75A0}"/>
              </a:ext>
            </a:extLst>
          </p:cNvPr>
          <p:cNvPicPr>
            <a:picLocks noChangeAspect="1"/>
          </p:cNvPicPr>
          <p:nvPr/>
        </p:nvPicPr>
        <p:blipFill>
          <a:blip r:embed="rId4" cstate="email">
            <a:extLst>
              <a:ext uri="{28A0092B-C50C-407E-A947-70E740481C1C}">
                <a14:useLocalDpi xmlns:a14="http://schemas.microsoft.com/office/drawing/2010/main"/>
              </a:ext>
              <a:ext uri="{837473B0-CC2E-450A-ABE3-18F120FF3D39}">
                <a1611:picAttrSrcUrl xmlns:a1611="http://schemas.microsoft.com/office/drawing/2016/11/main" r:id="rId5"/>
              </a:ext>
            </a:extLst>
          </a:blip>
          <a:stretch>
            <a:fillRect/>
          </a:stretch>
        </p:blipFill>
        <p:spPr>
          <a:xfrm>
            <a:off x="963071" y="1111359"/>
            <a:ext cx="1703421" cy="1129935"/>
          </a:xfrm>
          <a:prstGeom prst="rect">
            <a:avLst/>
          </a:prstGeom>
        </p:spPr>
      </p:pic>
      <p:sp>
        <p:nvSpPr>
          <p:cNvPr id="33" name="TextBox 32">
            <a:extLst>
              <a:ext uri="{FF2B5EF4-FFF2-40B4-BE49-F238E27FC236}">
                <a16:creationId xmlns:a16="http://schemas.microsoft.com/office/drawing/2014/main" id="{AD5161AF-8505-C0D3-C370-EDC361A727F0}"/>
              </a:ext>
            </a:extLst>
          </p:cNvPr>
          <p:cNvSpPr txBox="1"/>
          <p:nvPr/>
        </p:nvSpPr>
        <p:spPr>
          <a:xfrm>
            <a:off x="2980943" y="2332518"/>
            <a:ext cx="8327523" cy="1569660"/>
          </a:xfrm>
          <a:prstGeom prst="rect">
            <a:avLst/>
          </a:prstGeom>
          <a:noFill/>
        </p:spPr>
        <p:txBody>
          <a:bodyPr wrap="square" rtlCol="0">
            <a:spAutoFit/>
          </a:bodyPr>
          <a:lstStyle/>
          <a:p>
            <a:pPr algn="just"/>
            <a:r>
              <a:rPr lang="en-US" sz="1600" b="1" dirty="0"/>
              <a:t>Infrastructure As A Service (IaaS) </a:t>
            </a:r>
            <a:r>
              <a:rPr lang="en-US" sz="1600" dirty="0"/>
              <a:t>means delivering computing infrastructure as on-demand services. It is one of the three fundamental cloud service model servers storage network operating system. In the user purchasing servers, software data center space, or network equipment and rent those resources as a fully outsourced service can demand model. It allows dynamic scaling and the resources are distributed as a service. It generally includes multiple-user on a single piece of hardware. </a:t>
            </a:r>
          </a:p>
        </p:txBody>
      </p:sp>
      <p:sp>
        <p:nvSpPr>
          <p:cNvPr id="34" name="TextBox 33">
            <a:extLst>
              <a:ext uri="{FF2B5EF4-FFF2-40B4-BE49-F238E27FC236}">
                <a16:creationId xmlns:a16="http://schemas.microsoft.com/office/drawing/2014/main" id="{FB56BC6D-2166-0756-FD11-4BE024DCBF21}"/>
              </a:ext>
            </a:extLst>
          </p:cNvPr>
          <p:cNvSpPr txBox="1"/>
          <p:nvPr/>
        </p:nvSpPr>
        <p:spPr>
          <a:xfrm>
            <a:off x="2980942" y="4030450"/>
            <a:ext cx="8327524" cy="1077218"/>
          </a:xfrm>
          <a:prstGeom prst="rect">
            <a:avLst/>
          </a:prstGeom>
          <a:noFill/>
        </p:spPr>
        <p:txBody>
          <a:bodyPr wrap="square" rtlCol="0">
            <a:spAutoFit/>
          </a:bodyPr>
          <a:lstStyle/>
          <a:p>
            <a:pPr algn="just"/>
            <a:r>
              <a:rPr lang="en-US" sz="1600" b="1" dirty="0"/>
              <a:t>Platform As A Service (PaaS) </a:t>
            </a:r>
            <a:r>
              <a:rPr lang="en-US" sz="1600" dirty="0"/>
              <a:t>is a cloud delivery model for applications composed of services managed by a third party. It provides elastic scaling of your application which allows developers to build applications and services over the internet and the deployment models include public, private and hybrid. </a:t>
            </a:r>
          </a:p>
        </p:txBody>
      </p:sp>
      <p:sp>
        <p:nvSpPr>
          <p:cNvPr id="35" name="TextBox 34">
            <a:extLst>
              <a:ext uri="{FF2B5EF4-FFF2-40B4-BE49-F238E27FC236}">
                <a16:creationId xmlns:a16="http://schemas.microsoft.com/office/drawing/2014/main" id="{BDB6CF35-7C90-23C7-F7C2-782A65400328}"/>
              </a:ext>
            </a:extLst>
          </p:cNvPr>
          <p:cNvSpPr txBox="1"/>
          <p:nvPr/>
        </p:nvSpPr>
        <p:spPr>
          <a:xfrm>
            <a:off x="2980942" y="5387284"/>
            <a:ext cx="8327524" cy="1323439"/>
          </a:xfrm>
          <a:prstGeom prst="rect">
            <a:avLst/>
          </a:prstGeom>
          <a:noFill/>
        </p:spPr>
        <p:txBody>
          <a:bodyPr wrap="square" rtlCol="0">
            <a:spAutoFit/>
          </a:bodyPr>
          <a:lstStyle/>
          <a:p>
            <a:pPr algn="just"/>
            <a:r>
              <a:rPr lang="en-US" sz="1600" b="1" dirty="0"/>
              <a:t>Software As A Service (SaaS) </a:t>
            </a:r>
            <a:r>
              <a:rPr lang="en-US" sz="1600" dirty="0"/>
              <a:t>allows users to run existing online applications and it is a model software that is deployed as a hosting service and is accessed over Output Rephrased/Re-written Text the internet or software delivery model during which software and its associated data are hosted centrally and accessed using their client, usually an online browser over the web. SAAS services are used for the development and deployment of modern applications.</a:t>
            </a:r>
          </a:p>
        </p:txBody>
      </p:sp>
      <p:sp>
        <p:nvSpPr>
          <p:cNvPr id="36" name="TextBox 35">
            <a:extLst>
              <a:ext uri="{FF2B5EF4-FFF2-40B4-BE49-F238E27FC236}">
                <a16:creationId xmlns:a16="http://schemas.microsoft.com/office/drawing/2014/main" id="{4E5764C0-7678-705C-827A-EDBEDB145194}"/>
              </a:ext>
            </a:extLst>
          </p:cNvPr>
          <p:cNvSpPr txBox="1"/>
          <p:nvPr/>
        </p:nvSpPr>
        <p:spPr>
          <a:xfrm>
            <a:off x="2980944" y="1014608"/>
            <a:ext cx="8327522" cy="1323439"/>
          </a:xfrm>
          <a:prstGeom prst="rect">
            <a:avLst/>
          </a:prstGeom>
          <a:noFill/>
        </p:spPr>
        <p:txBody>
          <a:bodyPr wrap="square" rtlCol="0">
            <a:spAutoFit/>
          </a:bodyPr>
          <a:lstStyle/>
          <a:p>
            <a:pPr algn="just"/>
            <a:r>
              <a:rPr lang="en-US" sz="1600" b="1" dirty="0"/>
              <a:t>On Premise: </a:t>
            </a:r>
            <a:r>
              <a:rPr lang="en-US" sz="1600" dirty="0"/>
              <a:t>On-premises cloud infrastructure is a term related to cloud computing, which seems to contradict a central principle of cloud services, namely, that cloud services are typically provided off-site as a fundamental part of cloud technology design. On-premises cloud infrastructure would be hardware that is related to cloud services or activities, that is nonetheless located on-site at the client’s physical business location.</a:t>
            </a:r>
          </a:p>
        </p:txBody>
      </p:sp>
    </p:spTree>
    <p:extLst>
      <p:ext uri="{BB962C8B-B14F-4D97-AF65-F5344CB8AC3E}">
        <p14:creationId xmlns:p14="http://schemas.microsoft.com/office/powerpoint/2010/main" val="1083392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1D43893-18CE-2B28-2ABD-AE675AA1A329}"/>
              </a:ext>
            </a:extLst>
          </p:cNvPr>
          <p:cNvSpPr txBox="1"/>
          <p:nvPr/>
        </p:nvSpPr>
        <p:spPr>
          <a:xfrm>
            <a:off x="914400" y="914400"/>
            <a:ext cx="5754057" cy="5632311"/>
          </a:xfrm>
          <a:prstGeom prst="rect">
            <a:avLst/>
          </a:prstGeom>
          <a:noFill/>
        </p:spPr>
        <p:txBody>
          <a:bodyPr wrap="square">
            <a:spAutoFit/>
          </a:bodyPr>
          <a:lstStyle/>
          <a:p>
            <a:r>
              <a:rPr lang="en-US" sz="2000" dirty="0"/>
              <a:t>Infrastructure-as-a-Service, Platform-as-a-Service, and Software-as-a-Service may have you scratching your head. But they subtly describe the different tasks and responsibilities service providers offer.</a:t>
            </a:r>
          </a:p>
          <a:p>
            <a:endParaRPr lang="en-US" sz="2000" dirty="0"/>
          </a:p>
          <a:p>
            <a:r>
              <a:rPr lang="en-US" sz="2000" dirty="0"/>
              <a:t>1. </a:t>
            </a:r>
            <a:r>
              <a:rPr lang="en-US" sz="2000" b="1" dirty="0"/>
              <a:t>IaaS (Infrastructure-as-a-Service) </a:t>
            </a:r>
            <a:r>
              <a:rPr lang="en-US" sz="2000" dirty="0"/>
              <a:t>offers environments that are scalable, controllable and automated.</a:t>
            </a:r>
          </a:p>
          <a:p>
            <a:endParaRPr lang="en-US" sz="2000" dirty="0"/>
          </a:p>
          <a:p>
            <a:r>
              <a:rPr lang="en-US" sz="2000" dirty="0"/>
              <a:t>2. </a:t>
            </a:r>
            <a:r>
              <a:rPr lang="en-US" sz="2000" b="1" dirty="0"/>
              <a:t>PaaS (Platform-as-a-Service) </a:t>
            </a:r>
            <a:r>
              <a:rPr lang="en-US" sz="2000" dirty="0"/>
              <a:t>provides a framework that lets you create and release applications quickly. It also automates and manages the provision of infrastructure.</a:t>
            </a:r>
          </a:p>
          <a:p>
            <a:endParaRPr lang="en-US" sz="2000" dirty="0"/>
          </a:p>
          <a:p>
            <a:r>
              <a:rPr lang="en-US" sz="2000" dirty="0"/>
              <a:t>3. </a:t>
            </a:r>
            <a:r>
              <a:rPr lang="en-US" sz="2000" b="1" dirty="0"/>
              <a:t>SaaS (Software-as-a-Service) </a:t>
            </a:r>
            <a:r>
              <a:rPr lang="en-US" sz="2000" dirty="0"/>
              <a:t>allows programs to run remotely and is accessible through the Internet. So you don’t need to run a program from a certain device</a:t>
            </a:r>
          </a:p>
        </p:txBody>
      </p:sp>
      <p:grpSp>
        <p:nvGrpSpPr>
          <p:cNvPr id="24" name="Group 23">
            <a:extLst>
              <a:ext uri="{FF2B5EF4-FFF2-40B4-BE49-F238E27FC236}">
                <a16:creationId xmlns:a16="http://schemas.microsoft.com/office/drawing/2014/main" id="{EBC93F53-5859-23A4-331A-777BEB526884}"/>
              </a:ext>
            </a:extLst>
          </p:cNvPr>
          <p:cNvGrpSpPr/>
          <p:nvPr/>
        </p:nvGrpSpPr>
        <p:grpSpPr>
          <a:xfrm>
            <a:off x="6918302" y="1630599"/>
            <a:ext cx="5126255" cy="3596802"/>
            <a:chOff x="6933234" y="923305"/>
            <a:chExt cx="5126255" cy="3596802"/>
          </a:xfrm>
        </p:grpSpPr>
        <p:pic>
          <p:nvPicPr>
            <p:cNvPr id="5" name="Picture 4">
              <a:extLst>
                <a:ext uri="{FF2B5EF4-FFF2-40B4-BE49-F238E27FC236}">
                  <a16:creationId xmlns:a16="http://schemas.microsoft.com/office/drawing/2014/main" id="{E64133F3-D397-1AEA-F06B-A49B66ED0F9A}"/>
                </a:ext>
              </a:extLst>
            </p:cNvPr>
            <p:cNvPicPr>
              <a:picLocks noChangeAspect="1"/>
            </p:cNvPicPr>
            <p:nvPr/>
          </p:nvPicPr>
          <p:blipFill rotWithShape="1">
            <a:blip r:embed="rId2" cstate="hqprint">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p:blipFill>
          <p:spPr>
            <a:xfrm>
              <a:off x="8090704" y="923305"/>
              <a:ext cx="2811316" cy="1988586"/>
            </a:xfrm>
            <a:prstGeom prst="rect">
              <a:avLst/>
            </a:prstGeom>
          </p:spPr>
        </p:pic>
        <p:sp>
          <p:nvSpPr>
            <p:cNvPr id="6" name="CuadroTexto 2">
              <a:extLst>
                <a:ext uri="{FF2B5EF4-FFF2-40B4-BE49-F238E27FC236}">
                  <a16:creationId xmlns:a16="http://schemas.microsoft.com/office/drawing/2014/main" id="{6066B958-8C93-9B85-F0DA-EDC14F877198}"/>
                </a:ext>
              </a:extLst>
            </p:cNvPr>
            <p:cNvSpPr txBox="1"/>
            <p:nvPr/>
          </p:nvSpPr>
          <p:spPr>
            <a:xfrm>
              <a:off x="8090704" y="2311138"/>
              <a:ext cx="2811316" cy="400111"/>
            </a:xfrm>
            <a:prstGeom prst="rect">
              <a:avLst/>
            </a:prstGeom>
            <a:noFill/>
          </p:spPr>
          <p:txBody>
            <a:bodyPr wrap="square" rtlCol="0">
              <a:spAutoFit/>
            </a:bodyPr>
            <a:lstStyle/>
            <a:p>
              <a:pPr algn="ctr"/>
              <a:r>
                <a:rPr lang="es-CO" sz="2000" dirty="0">
                  <a:solidFill>
                    <a:schemeClr val="bg1"/>
                  </a:solidFill>
                  <a:latin typeface="Avenir Medium" panose="02000503020000020003" pitchFamily="2" charset="0"/>
                </a:rPr>
                <a:t>Cloud </a:t>
              </a:r>
              <a:r>
                <a:rPr lang="es-CO" sz="2000" dirty="0" err="1">
                  <a:solidFill>
                    <a:schemeClr val="bg1"/>
                  </a:solidFill>
                  <a:latin typeface="Avenir Medium" panose="02000503020000020003" pitchFamily="2" charset="0"/>
                </a:rPr>
                <a:t>Services</a:t>
              </a:r>
              <a:endParaRPr lang="es-CO" sz="2000" dirty="0">
                <a:solidFill>
                  <a:schemeClr val="bg1"/>
                </a:solidFill>
                <a:latin typeface="Avenir Medium" panose="02000503020000020003" pitchFamily="2" charset="0"/>
              </a:endParaRPr>
            </a:p>
          </p:txBody>
        </p:sp>
        <p:sp>
          <p:nvSpPr>
            <p:cNvPr id="8" name="Rounded Rectangle 7">
              <a:extLst>
                <a:ext uri="{FF2B5EF4-FFF2-40B4-BE49-F238E27FC236}">
                  <a16:creationId xmlns:a16="http://schemas.microsoft.com/office/drawing/2014/main" id="{7C9F4BE3-EAFD-51B8-C2DA-10B3CAD00370}"/>
                </a:ext>
              </a:extLst>
            </p:cNvPr>
            <p:cNvSpPr/>
            <p:nvPr/>
          </p:nvSpPr>
          <p:spPr>
            <a:xfrm>
              <a:off x="6933235" y="3215008"/>
              <a:ext cx="1157469" cy="3876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SaaS</a:t>
              </a:r>
            </a:p>
          </p:txBody>
        </p:sp>
        <p:sp>
          <p:nvSpPr>
            <p:cNvPr id="10" name="Rounded Rectangle 9">
              <a:extLst>
                <a:ext uri="{FF2B5EF4-FFF2-40B4-BE49-F238E27FC236}">
                  <a16:creationId xmlns:a16="http://schemas.microsoft.com/office/drawing/2014/main" id="{1C6A809F-BFD8-D565-520F-2D86C2E4C309}"/>
                </a:ext>
              </a:extLst>
            </p:cNvPr>
            <p:cNvSpPr/>
            <p:nvPr/>
          </p:nvSpPr>
          <p:spPr>
            <a:xfrm>
              <a:off x="10902020" y="3215008"/>
              <a:ext cx="1157469" cy="3876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IaaS</a:t>
              </a:r>
            </a:p>
          </p:txBody>
        </p:sp>
        <p:sp>
          <p:nvSpPr>
            <p:cNvPr id="11" name="Rounded Rectangle 10">
              <a:extLst>
                <a:ext uri="{FF2B5EF4-FFF2-40B4-BE49-F238E27FC236}">
                  <a16:creationId xmlns:a16="http://schemas.microsoft.com/office/drawing/2014/main" id="{916682E3-8CCB-4F88-318F-8F4CC8A87F0D}"/>
                </a:ext>
              </a:extLst>
            </p:cNvPr>
            <p:cNvSpPr/>
            <p:nvPr/>
          </p:nvSpPr>
          <p:spPr>
            <a:xfrm>
              <a:off x="8917627" y="3215008"/>
              <a:ext cx="1157469" cy="3876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PaaS</a:t>
              </a:r>
            </a:p>
          </p:txBody>
        </p:sp>
        <p:sp>
          <p:nvSpPr>
            <p:cNvPr id="12" name="Rounded Rectangle 11">
              <a:extLst>
                <a:ext uri="{FF2B5EF4-FFF2-40B4-BE49-F238E27FC236}">
                  <a16:creationId xmlns:a16="http://schemas.microsoft.com/office/drawing/2014/main" id="{2D6F804D-8A19-6B79-40F4-244303BBB776}"/>
                </a:ext>
              </a:extLst>
            </p:cNvPr>
            <p:cNvSpPr/>
            <p:nvPr/>
          </p:nvSpPr>
          <p:spPr>
            <a:xfrm>
              <a:off x="6933235" y="4132493"/>
              <a:ext cx="1157469" cy="387614"/>
            </a:xfrm>
            <a:prstGeom prst="roundRect">
              <a:avLst/>
            </a:prstGeom>
            <a:solidFill>
              <a:srgbClr val="2D79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a:t>
              </a:r>
            </a:p>
          </p:txBody>
        </p:sp>
        <p:sp>
          <p:nvSpPr>
            <p:cNvPr id="13" name="Rounded Rectangle 12">
              <a:extLst>
                <a:ext uri="{FF2B5EF4-FFF2-40B4-BE49-F238E27FC236}">
                  <a16:creationId xmlns:a16="http://schemas.microsoft.com/office/drawing/2014/main" id="{E9FE1186-8458-23E6-CE32-4F1783E533D6}"/>
                </a:ext>
              </a:extLst>
            </p:cNvPr>
            <p:cNvSpPr/>
            <p:nvPr/>
          </p:nvSpPr>
          <p:spPr>
            <a:xfrm>
              <a:off x="10902020" y="4132493"/>
              <a:ext cx="1157469" cy="387614"/>
            </a:xfrm>
            <a:prstGeom prst="roundRect">
              <a:avLst/>
            </a:prstGeom>
            <a:solidFill>
              <a:srgbClr val="2D79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a:t>
              </a:r>
            </a:p>
          </p:txBody>
        </p:sp>
        <p:sp>
          <p:nvSpPr>
            <p:cNvPr id="14" name="Rounded Rectangle 13">
              <a:extLst>
                <a:ext uri="{FF2B5EF4-FFF2-40B4-BE49-F238E27FC236}">
                  <a16:creationId xmlns:a16="http://schemas.microsoft.com/office/drawing/2014/main" id="{B955969A-F4F3-3AA2-49C1-C1E90CB8B706}"/>
                </a:ext>
              </a:extLst>
            </p:cNvPr>
            <p:cNvSpPr/>
            <p:nvPr/>
          </p:nvSpPr>
          <p:spPr>
            <a:xfrm>
              <a:off x="8917627" y="4132493"/>
              <a:ext cx="1157469" cy="387614"/>
            </a:xfrm>
            <a:prstGeom prst="roundRect">
              <a:avLst/>
            </a:prstGeom>
            <a:solidFill>
              <a:srgbClr val="2D79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a:t>
              </a:r>
            </a:p>
          </p:txBody>
        </p:sp>
        <p:cxnSp>
          <p:nvCxnSpPr>
            <p:cNvPr id="16" name="Elbow Connector 15">
              <a:extLst>
                <a:ext uri="{FF2B5EF4-FFF2-40B4-BE49-F238E27FC236}">
                  <a16:creationId xmlns:a16="http://schemas.microsoft.com/office/drawing/2014/main" id="{90BDC387-D707-6B6A-6B90-8DFECD61596C}"/>
                </a:ext>
              </a:extLst>
            </p:cNvPr>
            <p:cNvCxnSpPr>
              <a:stCxn id="5" idx="1"/>
              <a:endCxn id="8" idx="0"/>
            </p:cNvCxnSpPr>
            <p:nvPr/>
          </p:nvCxnSpPr>
          <p:spPr>
            <a:xfrm rot="10800000" flipV="1">
              <a:off x="7511970" y="1917598"/>
              <a:ext cx="578734" cy="1297410"/>
            </a:xfrm>
            <a:prstGeom prst="bentConnector2">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5ED524D5-83B5-24B3-59A2-7B74C1B89C92}"/>
                </a:ext>
              </a:extLst>
            </p:cNvPr>
            <p:cNvCxnSpPr>
              <a:stCxn id="5" idx="3"/>
              <a:endCxn id="10" idx="0"/>
            </p:cNvCxnSpPr>
            <p:nvPr/>
          </p:nvCxnSpPr>
          <p:spPr>
            <a:xfrm>
              <a:off x="10902020" y="1917598"/>
              <a:ext cx="578735" cy="1297410"/>
            </a:xfrm>
            <a:prstGeom prst="bentConnector2">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509E9BA-5326-9547-4135-1B1EF2FBB22F}"/>
                </a:ext>
              </a:extLst>
            </p:cNvPr>
            <p:cNvCxnSpPr>
              <a:stCxn id="5" idx="2"/>
              <a:endCxn id="11" idx="0"/>
            </p:cNvCxnSpPr>
            <p:nvPr/>
          </p:nvCxnSpPr>
          <p:spPr>
            <a:xfrm>
              <a:off x="9496362" y="2911891"/>
              <a:ext cx="0" cy="303117"/>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1" name="CuadroTexto 2">
              <a:extLst>
                <a:ext uri="{FF2B5EF4-FFF2-40B4-BE49-F238E27FC236}">
                  <a16:creationId xmlns:a16="http://schemas.microsoft.com/office/drawing/2014/main" id="{D75CA137-44E1-D4F6-0A8E-90CB7E8D81EB}"/>
                </a:ext>
              </a:extLst>
            </p:cNvPr>
            <p:cNvSpPr txBox="1"/>
            <p:nvPr/>
          </p:nvSpPr>
          <p:spPr>
            <a:xfrm>
              <a:off x="6933234" y="3605517"/>
              <a:ext cx="1157469" cy="461665"/>
            </a:xfrm>
            <a:prstGeom prst="rect">
              <a:avLst/>
            </a:prstGeom>
            <a:noFill/>
          </p:spPr>
          <p:txBody>
            <a:bodyPr wrap="square" rtlCol="0">
              <a:spAutoFit/>
            </a:bodyPr>
            <a:lstStyle/>
            <a:p>
              <a:pPr algn="ctr"/>
              <a:r>
                <a:rPr lang="es-CO" sz="1200" dirty="0">
                  <a:solidFill>
                    <a:schemeClr val="tx1">
                      <a:lumMod val="95000"/>
                      <a:lumOff val="5000"/>
                    </a:schemeClr>
                  </a:solidFill>
                  <a:latin typeface="Avenir Medium" panose="02000503020000020003" pitchFamily="2" charset="0"/>
                </a:rPr>
                <a:t>Software as a </a:t>
              </a:r>
              <a:r>
                <a:rPr lang="es-CO" sz="1200" dirty="0" err="1">
                  <a:solidFill>
                    <a:schemeClr val="tx1">
                      <a:lumMod val="95000"/>
                      <a:lumOff val="5000"/>
                    </a:schemeClr>
                  </a:solidFill>
                  <a:latin typeface="Avenir Medium" panose="02000503020000020003" pitchFamily="2" charset="0"/>
                </a:rPr>
                <a:t>Service</a:t>
              </a:r>
              <a:endParaRPr lang="es-CO" sz="1200" dirty="0">
                <a:solidFill>
                  <a:schemeClr val="tx1">
                    <a:lumMod val="95000"/>
                    <a:lumOff val="5000"/>
                  </a:schemeClr>
                </a:solidFill>
                <a:latin typeface="Avenir Medium" panose="02000503020000020003" pitchFamily="2" charset="0"/>
              </a:endParaRPr>
            </a:p>
          </p:txBody>
        </p:sp>
        <p:sp>
          <p:nvSpPr>
            <p:cNvPr id="22" name="CuadroTexto 2">
              <a:extLst>
                <a:ext uri="{FF2B5EF4-FFF2-40B4-BE49-F238E27FC236}">
                  <a16:creationId xmlns:a16="http://schemas.microsoft.com/office/drawing/2014/main" id="{4FA9FD43-C222-A22C-818B-25186569E290}"/>
                </a:ext>
              </a:extLst>
            </p:cNvPr>
            <p:cNvSpPr txBox="1"/>
            <p:nvPr/>
          </p:nvSpPr>
          <p:spPr>
            <a:xfrm>
              <a:off x="8917626" y="3605517"/>
              <a:ext cx="1157469" cy="461665"/>
            </a:xfrm>
            <a:prstGeom prst="rect">
              <a:avLst/>
            </a:prstGeom>
            <a:noFill/>
          </p:spPr>
          <p:txBody>
            <a:bodyPr wrap="square" rtlCol="0">
              <a:spAutoFit/>
            </a:bodyPr>
            <a:lstStyle/>
            <a:p>
              <a:pPr algn="ctr"/>
              <a:r>
                <a:rPr lang="es-CO" sz="1200" dirty="0" err="1">
                  <a:solidFill>
                    <a:schemeClr val="tx1">
                      <a:lumMod val="95000"/>
                      <a:lumOff val="5000"/>
                    </a:schemeClr>
                  </a:solidFill>
                  <a:latin typeface="Avenir Medium" panose="02000503020000020003" pitchFamily="2" charset="0"/>
                </a:rPr>
                <a:t>Platform</a:t>
              </a:r>
              <a:r>
                <a:rPr lang="es-CO" sz="1200" dirty="0">
                  <a:solidFill>
                    <a:schemeClr val="tx1">
                      <a:lumMod val="95000"/>
                      <a:lumOff val="5000"/>
                    </a:schemeClr>
                  </a:solidFill>
                  <a:latin typeface="Avenir Medium" panose="02000503020000020003" pitchFamily="2" charset="0"/>
                </a:rPr>
                <a:t> as a </a:t>
              </a:r>
              <a:r>
                <a:rPr lang="es-CO" sz="1200" dirty="0" err="1">
                  <a:solidFill>
                    <a:schemeClr val="tx1">
                      <a:lumMod val="95000"/>
                      <a:lumOff val="5000"/>
                    </a:schemeClr>
                  </a:solidFill>
                  <a:latin typeface="Avenir Medium" panose="02000503020000020003" pitchFamily="2" charset="0"/>
                </a:rPr>
                <a:t>Service</a:t>
              </a:r>
              <a:endParaRPr lang="es-CO" sz="1200" dirty="0">
                <a:solidFill>
                  <a:schemeClr val="tx1">
                    <a:lumMod val="95000"/>
                    <a:lumOff val="5000"/>
                  </a:schemeClr>
                </a:solidFill>
                <a:latin typeface="Avenir Medium" panose="02000503020000020003" pitchFamily="2" charset="0"/>
              </a:endParaRPr>
            </a:p>
          </p:txBody>
        </p:sp>
        <p:sp>
          <p:nvSpPr>
            <p:cNvPr id="23" name="CuadroTexto 2">
              <a:extLst>
                <a:ext uri="{FF2B5EF4-FFF2-40B4-BE49-F238E27FC236}">
                  <a16:creationId xmlns:a16="http://schemas.microsoft.com/office/drawing/2014/main" id="{5FA76C06-7D78-E436-9697-3F12E0F2C91D}"/>
                </a:ext>
              </a:extLst>
            </p:cNvPr>
            <p:cNvSpPr txBox="1"/>
            <p:nvPr/>
          </p:nvSpPr>
          <p:spPr>
            <a:xfrm>
              <a:off x="10902014" y="3602622"/>
              <a:ext cx="1157469" cy="430887"/>
            </a:xfrm>
            <a:prstGeom prst="rect">
              <a:avLst/>
            </a:prstGeom>
            <a:noFill/>
          </p:spPr>
          <p:txBody>
            <a:bodyPr wrap="square" rtlCol="0">
              <a:spAutoFit/>
            </a:bodyPr>
            <a:lstStyle/>
            <a:p>
              <a:pPr algn="ctr"/>
              <a:r>
                <a:rPr lang="es-CO" sz="1100" dirty="0" err="1">
                  <a:solidFill>
                    <a:schemeClr val="tx1">
                      <a:lumMod val="95000"/>
                      <a:lumOff val="5000"/>
                    </a:schemeClr>
                  </a:solidFill>
                  <a:latin typeface="Avenir Medium" panose="02000503020000020003" pitchFamily="2" charset="0"/>
                </a:rPr>
                <a:t>Infraestructure</a:t>
              </a:r>
              <a:r>
                <a:rPr lang="es-CO" sz="1100" dirty="0">
                  <a:solidFill>
                    <a:schemeClr val="tx1">
                      <a:lumMod val="95000"/>
                      <a:lumOff val="5000"/>
                    </a:schemeClr>
                  </a:solidFill>
                  <a:latin typeface="Avenir Medium" panose="02000503020000020003" pitchFamily="2" charset="0"/>
                </a:rPr>
                <a:t> as a </a:t>
              </a:r>
              <a:r>
                <a:rPr lang="es-CO" sz="1100" dirty="0" err="1">
                  <a:solidFill>
                    <a:schemeClr val="tx1">
                      <a:lumMod val="95000"/>
                      <a:lumOff val="5000"/>
                    </a:schemeClr>
                  </a:solidFill>
                  <a:latin typeface="Avenir Medium" panose="02000503020000020003" pitchFamily="2" charset="0"/>
                </a:rPr>
                <a:t>Service</a:t>
              </a:r>
              <a:endParaRPr lang="es-CO" sz="1100" dirty="0">
                <a:solidFill>
                  <a:schemeClr val="tx1">
                    <a:lumMod val="95000"/>
                    <a:lumOff val="5000"/>
                  </a:schemeClr>
                </a:solidFill>
                <a:latin typeface="Avenir Medium" panose="02000503020000020003" pitchFamily="2" charset="0"/>
              </a:endParaRPr>
            </a:p>
          </p:txBody>
        </p:sp>
      </p:grpSp>
      <p:sp>
        <p:nvSpPr>
          <p:cNvPr id="4" name="CuadroTexto 1">
            <a:extLst>
              <a:ext uri="{FF2B5EF4-FFF2-40B4-BE49-F238E27FC236}">
                <a16:creationId xmlns:a16="http://schemas.microsoft.com/office/drawing/2014/main" id="{EF720950-1BDC-FCA4-60C5-E78C229424C7}"/>
              </a:ext>
            </a:extLst>
          </p:cNvPr>
          <p:cNvSpPr txBox="1"/>
          <p:nvPr/>
        </p:nvSpPr>
        <p:spPr>
          <a:xfrm>
            <a:off x="914400" y="182880"/>
            <a:ext cx="8852204"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 </a:t>
            </a:r>
            <a:r>
              <a:rPr lang="es-CO" sz="4000" b="1" dirty="0" err="1">
                <a:solidFill>
                  <a:schemeClr val="accent2"/>
                </a:solidFill>
                <a:latin typeface="Avenir Black" panose="02000503020000020003" pitchFamily="2" charset="0"/>
              </a:rPr>
              <a:t>little</a:t>
            </a:r>
            <a:r>
              <a:rPr lang="es-CO" sz="4000" b="1" dirty="0">
                <a:solidFill>
                  <a:schemeClr val="accent2"/>
                </a:solidFill>
                <a:latin typeface="Avenir Black" panose="02000503020000020003" pitchFamily="2" charset="0"/>
              </a:rPr>
              <a:t> concept</a:t>
            </a:r>
          </a:p>
        </p:txBody>
      </p:sp>
    </p:spTree>
    <p:extLst>
      <p:ext uri="{BB962C8B-B14F-4D97-AF65-F5344CB8AC3E}">
        <p14:creationId xmlns:p14="http://schemas.microsoft.com/office/powerpoint/2010/main" val="3986022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10885535"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t>
            </a:r>
            <a:r>
              <a:rPr lang="es-CO" sz="4000" b="1" dirty="0" err="1">
                <a:solidFill>
                  <a:schemeClr val="accent2"/>
                </a:solidFill>
                <a:latin typeface="Avenir Black" panose="02000503020000020003" pitchFamily="2" charset="0"/>
              </a:rPr>
              <a:t>advantages</a:t>
            </a:r>
            <a:endParaRPr lang="es-CO" sz="4000" b="1" dirty="0">
              <a:solidFill>
                <a:schemeClr val="accent2"/>
              </a:solidFill>
              <a:latin typeface="Avenir Black" panose="02000503020000020003" pitchFamily="2" charset="0"/>
            </a:endParaRPr>
          </a:p>
        </p:txBody>
      </p:sp>
      <p:grpSp>
        <p:nvGrpSpPr>
          <p:cNvPr id="20" name="Group 19">
            <a:extLst>
              <a:ext uri="{FF2B5EF4-FFF2-40B4-BE49-F238E27FC236}">
                <a16:creationId xmlns:a16="http://schemas.microsoft.com/office/drawing/2014/main" id="{BC433675-494C-4DCB-0C7D-B4C7CD66F0AD}"/>
              </a:ext>
            </a:extLst>
          </p:cNvPr>
          <p:cNvGrpSpPr/>
          <p:nvPr/>
        </p:nvGrpSpPr>
        <p:grpSpPr>
          <a:xfrm>
            <a:off x="8229600" y="2136169"/>
            <a:ext cx="3802531" cy="2585661"/>
            <a:chOff x="6342927" y="1088019"/>
            <a:chExt cx="1661708" cy="1129935"/>
          </a:xfrm>
        </p:grpSpPr>
        <p:pic>
          <p:nvPicPr>
            <p:cNvPr id="11" name="Picture 10">
              <a:extLst>
                <a:ext uri="{FF2B5EF4-FFF2-40B4-BE49-F238E27FC236}">
                  <a16:creationId xmlns:a16="http://schemas.microsoft.com/office/drawing/2014/main" id="{BB63CC5A-7153-94E9-1D6D-2DC00E40628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6359" b="15643"/>
            <a:stretch/>
          </p:blipFill>
          <p:spPr>
            <a:xfrm>
              <a:off x="6342927" y="1088019"/>
              <a:ext cx="1661708" cy="1129935"/>
            </a:xfrm>
            <a:prstGeom prst="rect">
              <a:avLst/>
            </a:prstGeom>
          </p:spPr>
        </p:pic>
        <p:sp>
          <p:nvSpPr>
            <p:cNvPr id="15" name="CuadroTexto 2">
              <a:extLst>
                <a:ext uri="{FF2B5EF4-FFF2-40B4-BE49-F238E27FC236}">
                  <a16:creationId xmlns:a16="http://schemas.microsoft.com/office/drawing/2014/main" id="{BD0B491F-CD6F-605F-EE74-74D272D2A783}"/>
                </a:ext>
              </a:extLst>
            </p:cNvPr>
            <p:cNvSpPr txBox="1"/>
            <p:nvPr/>
          </p:nvSpPr>
          <p:spPr>
            <a:xfrm>
              <a:off x="6342927" y="1652986"/>
              <a:ext cx="1661708" cy="523220"/>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IaaS</a:t>
              </a:r>
            </a:p>
          </p:txBody>
        </p:sp>
      </p:grpSp>
      <p:sp>
        <p:nvSpPr>
          <p:cNvPr id="5" name="TextBox 4">
            <a:extLst>
              <a:ext uri="{FF2B5EF4-FFF2-40B4-BE49-F238E27FC236}">
                <a16:creationId xmlns:a16="http://schemas.microsoft.com/office/drawing/2014/main" id="{0FE4A7E6-96D6-41C0-F358-69A7CBC5D517}"/>
              </a:ext>
            </a:extLst>
          </p:cNvPr>
          <p:cNvSpPr txBox="1"/>
          <p:nvPr/>
        </p:nvSpPr>
        <p:spPr>
          <a:xfrm>
            <a:off x="914400" y="914400"/>
            <a:ext cx="7083004" cy="4524315"/>
          </a:xfrm>
          <a:prstGeom prst="rect">
            <a:avLst/>
          </a:prstGeom>
          <a:noFill/>
        </p:spPr>
        <p:txBody>
          <a:bodyPr wrap="square">
            <a:spAutoFit/>
          </a:bodyPr>
          <a:lstStyle/>
          <a:p>
            <a:r>
              <a:rPr lang="en-US" sz="2400" b="1" dirty="0"/>
              <a:t>Advantages of IaaS</a:t>
            </a:r>
          </a:p>
          <a:p>
            <a:pPr marL="342900" indent="-342900">
              <a:buClr>
                <a:srgbClr val="FF0000"/>
              </a:buClr>
              <a:buFont typeface="Wingdings" pitchFamily="2" charset="2"/>
              <a:buChar char="§"/>
            </a:pPr>
            <a:r>
              <a:rPr lang="en-US" sz="2400" dirty="0"/>
              <a:t>The resources can be deployed by the provider to a customer’s environment at any given time.</a:t>
            </a:r>
          </a:p>
          <a:p>
            <a:pPr marL="342900" indent="-342900">
              <a:buClr>
                <a:srgbClr val="FF0000"/>
              </a:buClr>
              <a:buFont typeface="Wingdings" pitchFamily="2" charset="2"/>
              <a:buChar char="§"/>
            </a:pPr>
            <a:r>
              <a:rPr lang="en-US" sz="2400" dirty="0"/>
              <a:t>Its ability to offer the users to scale the business based on their requirements.</a:t>
            </a:r>
          </a:p>
          <a:p>
            <a:pPr marL="342900" indent="-342900">
              <a:buClr>
                <a:srgbClr val="FF0000"/>
              </a:buClr>
              <a:buFont typeface="Wingdings" pitchFamily="2" charset="2"/>
              <a:buChar char="§"/>
            </a:pPr>
            <a:r>
              <a:rPr lang="en-US" sz="2400" dirty="0"/>
              <a:t>The provider has various options when deploying resources including virtual machines, applications, storage, and networks.</a:t>
            </a:r>
          </a:p>
          <a:p>
            <a:pPr marL="342900" indent="-342900">
              <a:buClr>
                <a:srgbClr val="FF0000"/>
              </a:buClr>
              <a:buFont typeface="Wingdings" pitchFamily="2" charset="2"/>
              <a:buChar char="§"/>
            </a:pPr>
            <a:r>
              <a:rPr lang="en-US" sz="2400" dirty="0"/>
              <a:t>It’s potential to handle an immense number of users.</a:t>
            </a:r>
          </a:p>
          <a:p>
            <a:pPr marL="342900" indent="-342900">
              <a:buClr>
                <a:srgbClr val="FF0000"/>
              </a:buClr>
              <a:buFont typeface="Wingdings" pitchFamily="2" charset="2"/>
              <a:buChar char="§"/>
            </a:pPr>
            <a:r>
              <a:rPr lang="en-US" sz="2400" dirty="0"/>
              <a:t>It is easy to expand and saves a lot of money. Companies can afford the huge costs associated with the implementation of advanced technologies.</a:t>
            </a:r>
          </a:p>
        </p:txBody>
      </p:sp>
    </p:spTree>
    <p:extLst>
      <p:ext uri="{BB962C8B-B14F-4D97-AF65-F5344CB8AC3E}">
        <p14:creationId xmlns:p14="http://schemas.microsoft.com/office/powerpoint/2010/main" val="27684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61E15F-60DD-A8EA-20AD-0EA1B0BC2EB8}"/>
              </a:ext>
            </a:extLst>
          </p:cNvPr>
          <p:cNvSpPr txBox="1"/>
          <p:nvPr/>
        </p:nvSpPr>
        <p:spPr>
          <a:xfrm>
            <a:off x="914400" y="914400"/>
            <a:ext cx="6709437" cy="3785652"/>
          </a:xfrm>
          <a:prstGeom prst="rect">
            <a:avLst/>
          </a:prstGeom>
          <a:noFill/>
        </p:spPr>
        <p:txBody>
          <a:bodyPr wrap="square">
            <a:spAutoFit/>
          </a:bodyPr>
          <a:lstStyle/>
          <a:p>
            <a:r>
              <a:rPr lang="en-US" sz="2400" b="1" dirty="0"/>
              <a:t>Advantages of PaaS</a:t>
            </a:r>
          </a:p>
          <a:p>
            <a:pPr marL="342900" indent="-342900">
              <a:buClr>
                <a:srgbClr val="FF0000"/>
              </a:buClr>
              <a:buFont typeface="Wingdings" pitchFamily="2" charset="2"/>
              <a:buChar char="§"/>
            </a:pPr>
            <a:r>
              <a:rPr lang="en-US" sz="2400" dirty="0"/>
              <a:t>Programmers need not worry about what specific database or language the application has been programmed in.</a:t>
            </a:r>
          </a:p>
          <a:p>
            <a:pPr marL="342900" indent="-342900">
              <a:buClr>
                <a:srgbClr val="FF0000"/>
              </a:buClr>
              <a:buFont typeface="Wingdings" pitchFamily="2" charset="2"/>
              <a:buChar char="§"/>
            </a:pPr>
            <a:r>
              <a:rPr lang="en-US" sz="2400" dirty="0"/>
              <a:t>It offers developers the to build applications without the overhead of the underlying operating system or infrastructure.</a:t>
            </a:r>
          </a:p>
          <a:p>
            <a:pPr marL="342900" indent="-342900">
              <a:buClr>
                <a:srgbClr val="FF0000"/>
              </a:buClr>
              <a:buFont typeface="Wingdings" pitchFamily="2" charset="2"/>
              <a:buChar char="§"/>
            </a:pPr>
            <a:r>
              <a:rPr lang="en-US" sz="2400" dirty="0"/>
              <a:t>Provides the freedom to developers to focus on the application’s design while the platform takes care of the language and the database.</a:t>
            </a:r>
          </a:p>
        </p:txBody>
      </p:sp>
      <p:grpSp>
        <p:nvGrpSpPr>
          <p:cNvPr id="4" name="Group 3">
            <a:extLst>
              <a:ext uri="{FF2B5EF4-FFF2-40B4-BE49-F238E27FC236}">
                <a16:creationId xmlns:a16="http://schemas.microsoft.com/office/drawing/2014/main" id="{F85D2576-1B90-2C1C-C3CE-BAF0FE81A7F1}"/>
              </a:ext>
            </a:extLst>
          </p:cNvPr>
          <p:cNvGrpSpPr/>
          <p:nvPr/>
        </p:nvGrpSpPr>
        <p:grpSpPr>
          <a:xfrm>
            <a:off x="8229600" y="2136169"/>
            <a:ext cx="3802531" cy="2585661"/>
            <a:chOff x="6342927" y="1088019"/>
            <a:chExt cx="1661708" cy="1129935"/>
          </a:xfrm>
        </p:grpSpPr>
        <p:pic>
          <p:nvPicPr>
            <p:cNvPr id="6" name="Picture 5">
              <a:extLst>
                <a:ext uri="{FF2B5EF4-FFF2-40B4-BE49-F238E27FC236}">
                  <a16:creationId xmlns:a16="http://schemas.microsoft.com/office/drawing/2014/main" id="{8E9206D2-EB64-DF18-A55D-0153295458B5}"/>
                </a:ext>
              </a:extLst>
            </p:cNvPr>
            <p:cNvPicPr>
              <a:picLocks noChangeAspect="1"/>
            </p:cNvPicPr>
            <p:nvPr/>
          </p:nvPicPr>
          <p:blipFill rotWithShape="1">
            <a:blip r:embed="rId2">
              <a:duotone>
                <a:prstClr val="black"/>
                <a:schemeClr val="accent4">
                  <a:tint val="45000"/>
                  <a:satMod val="400000"/>
                </a:schemeClr>
              </a:duotone>
              <a:extLst>
                <a:ext uri="{837473B0-CC2E-450A-ABE3-18F120FF3D39}">
                  <a1611:picAttrSrcUrl xmlns:a1611="http://schemas.microsoft.com/office/drawing/2016/11/main" r:id="rId3"/>
                </a:ext>
              </a:extLst>
            </a:blip>
            <a:srcRect t="16359" b="15643"/>
            <a:stretch/>
          </p:blipFill>
          <p:spPr>
            <a:xfrm>
              <a:off x="6342927" y="1088019"/>
              <a:ext cx="1661708" cy="1129935"/>
            </a:xfrm>
            <a:prstGeom prst="rect">
              <a:avLst/>
            </a:prstGeom>
          </p:spPr>
        </p:pic>
        <p:sp>
          <p:nvSpPr>
            <p:cNvPr id="8" name="CuadroTexto 2">
              <a:extLst>
                <a:ext uri="{FF2B5EF4-FFF2-40B4-BE49-F238E27FC236}">
                  <a16:creationId xmlns:a16="http://schemas.microsoft.com/office/drawing/2014/main" id="{927444DA-8131-0271-5639-36B141A8F2B2}"/>
                </a:ext>
              </a:extLst>
            </p:cNvPr>
            <p:cNvSpPr txBox="1"/>
            <p:nvPr/>
          </p:nvSpPr>
          <p:spPr>
            <a:xfrm>
              <a:off x="6342927" y="1652986"/>
              <a:ext cx="1661708" cy="228647"/>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PaaS</a:t>
              </a:r>
            </a:p>
          </p:txBody>
        </p:sp>
      </p:grpSp>
      <p:sp>
        <p:nvSpPr>
          <p:cNvPr id="5" name="CuadroTexto 1">
            <a:extLst>
              <a:ext uri="{FF2B5EF4-FFF2-40B4-BE49-F238E27FC236}">
                <a16:creationId xmlns:a16="http://schemas.microsoft.com/office/drawing/2014/main" id="{1F27EFC5-9D21-64DF-5C69-232B77338508}"/>
              </a:ext>
            </a:extLst>
          </p:cNvPr>
          <p:cNvSpPr txBox="1"/>
          <p:nvPr/>
        </p:nvSpPr>
        <p:spPr>
          <a:xfrm>
            <a:off x="914400" y="182880"/>
            <a:ext cx="10885535"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t>
            </a:r>
            <a:r>
              <a:rPr lang="es-CO" sz="4000" b="1" dirty="0" err="1">
                <a:solidFill>
                  <a:schemeClr val="accent2"/>
                </a:solidFill>
                <a:latin typeface="Avenir Black" panose="02000503020000020003" pitchFamily="2" charset="0"/>
              </a:rPr>
              <a:t>advantages</a:t>
            </a:r>
            <a:endParaRPr lang="es-CO" sz="4000" b="1" dirty="0">
              <a:solidFill>
                <a:schemeClr val="accent2"/>
              </a:solidFill>
              <a:latin typeface="Avenir Black" panose="02000503020000020003" pitchFamily="2" charset="0"/>
            </a:endParaRPr>
          </a:p>
        </p:txBody>
      </p:sp>
    </p:spTree>
    <p:extLst>
      <p:ext uri="{BB962C8B-B14F-4D97-AF65-F5344CB8AC3E}">
        <p14:creationId xmlns:p14="http://schemas.microsoft.com/office/powerpoint/2010/main" val="1195487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0A65E49-D00A-16D3-A517-0767D90FE029}"/>
              </a:ext>
            </a:extLst>
          </p:cNvPr>
          <p:cNvSpPr txBox="1"/>
          <p:nvPr/>
        </p:nvSpPr>
        <p:spPr>
          <a:xfrm>
            <a:off x="914400" y="914400"/>
            <a:ext cx="6807822" cy="4154984"/>
          </a:xfrm>
          <a:prstGeom prst="rect">
            <a:avLst/>
          </a:prstGeom>
          <a:noFill/>
        </p:spPr>
        <p:txBody>
          <a:bodyPr wrap="square">
            <a:spAutoFit/>
          </a:bodyPr>
          <a:lstStyle/>
          <a:p>
            <a:r>
              <a:rPr lang="en-US" sz="2400" b="1" dirty="0"/>
              <a:t>Advantages of SaaS</a:t>
            </a:r>
          </a:p>
          <a:p>
            <a:pPr marL="342900" indent="-342900">
              <a:buClr>
                <a:srgbClr val="FF0000"/>
              </a:buClr>
              <a:buFont typeface="Wingdings" pitchFamily="2" charset="2"/>
              <a:buChar char="§"/>
            </a:pPr>
            <a:r>
              <a:rPr lang="en-US" sz="2400" dirty="0"/>
              <a:t>It is a cloud computing service category providing a wide range of hosted capabilities and services. These can be used to build and deploy web-based software applications.</a:t>
            </a:r>
          </a:p>
          <a:p>
            <a:pPr marL="342900" indent="-342900">
              <a:buClr>
                <a:srgbClr val="FF0000"/>
              </a:buClr>
              <a:buFont typeface="Wingdings" pitchFamily="2" charset="2"/>
              <a:buChar char="§"/>
            </a:pPr>
            <a:r>
              <a:rPr lang="en-US" sz="2400" dirty="0"/>
              <a:t>It provides a lower cost of ownership than on-premises software. The reason is it does not require the purchase or installation of hardware or licenses.</a:t>
            </a:r>
          </a:p>
          <a:p>
            <a:pPr marL="342900" indent="-342900">
              <a:buClr>
                <a:srgbClr val="FF0000"/>
              </a:buClr>
              <a:buFont typeface="Wingdings" pitchFamily="2" charset="2"/>
              <a:buChar char="§"/>
            </a:pPr>
            <a:r>
              <a:rPr lang="en-US" sz="2400" dirty="0"/>
              <a:t>It can be easily accessed through a browser along a thing client.</a:t>
            </a:r>
          </a:p>
        </p:txBody>
      </p:sp>
      <p:grpSp>
        <p:nvGrpSpPr>
          <p:cNvPr id="4" name="Group 3">
            <a:extLst>
              <a:ext uri="{FF2B5EF4-FFF2-40B4-BE49-F238E27FC236}">
                <a16:creationId xmlns:a16="http://schemas.microsoft.com/office/drawing/2014/main" id="{FDAEA9BE-6BB3-0AA5-F5F7-DA76CD550229}"/>
              </a:ext>
            </a:extLst>
          </p:cNvPr>
          <p:cNvGrpSpPr/>
          <p:nvPr/>
        </p:nvGrpSpPr>
        <p:grpSpPr>
          <a:xfrm>
            <a:off x="8229600" y="2136169"/>
            <a:ext cx="3802531" cy="2585661"/>
            <a:chOff x="6342927" y="1088019"/>
            <a:chExt cx="1661708" cy="1129935"/>
          </a:xfrm>
        </p:grpSpPr>
        <p:pic>
          <p:nvPicPr>
            <p:cNvPr id="6" name="Picture 5">
              <a:extLst>
                <a:ext uri="{FF2B5EF4-FFF2-40B4-BE49-F238E27FC236}">
                  <a16:creationId xmlns:a16="http://schemas.microsoft.com/office/drawing/2014/main" id="{701E9B5B-CCFC-FC45-6E2A-364E720CEE55}"/>
                </a:ext>
              </a:extLst>
            </p:cNvPr>
            <p:cNvPicPr>
              <a:picLocks noChangeAspect="1"/>
            </p:cNvPicPr>
            <p:nvPr/>
          </p:nvPicPr>
          <p:blipFill rotWithShape="1">
            <a:blip r:embed="rId2">
              <a:duotone>
                <a:prstClr val="black"/>
                <a:schemeClr val="accent6">
                  <a:tint val="45000"/>
                  <a:satMod val="400000"/>
                </a:schemeClr>
              </a:duotone>
              <a:extLst>
                <a:ext uri="{837473B0-CC2E-450A-ABE3-18F120FF3D39}">
                  <a1611:picAttrSrcUrl xmlns:a1611="http://schemas.microsoft.com/office/drawing/2016/11/main" r:id="rId3"/>
                </a:ext>
              </a:extLst>
            </a:blip>
            <a:srcRect t="16359" b="15643"/>
            <a:stretch/>
          </p:blipFill>
          <p:spPr>
            <a:xfrm>
              <a:off x="6342927" y="1088019"/>
              <a:ext cx="1661708" cy="1129935"/>
            </a:xfrm>
            <a:prstGeom prst="rect">
              <a:avLst/>
            </a:prstGeom>
          </p:spPr>
        </p:pic>
        <p:sp>
          <p:nvSpPr>
            <p:cNvPr id="8" name="CuadroTexto 2">
              <a:extLst>
                <a:ext uri="{FF2B5EF4-FFF2-40B4-BE49-F238E27FC236}">
                  <a16:creationId xmlns:a16="http://schemas.microsoft.com/office/drawing/2014/main" id="{0C94A34C-6F2C-5748-E407-E602C6F4D9BB}"/>
                </a:ext>
              </a:extLst>
            </p:cNvPr>
            <p:cNvSpPr txBox="1"/>
            <p:nvPr/>
          </p:nvSpPr>
          <p:spPr>
            <a:xfrm>
              <a:off x="6342927" y="1652986"/>
              <a:ext cx="1661708" cy="228647"/>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SaaS</a:t>
              </a:r>
            </a:p>
          </p:txBody>
        </p:sp>
      </p:grpSp>
      <p:sp>
        <p:nvSpPr>
          <p:cNvPr id="5" name="CuadroTexto 1">
            <a:extLst>
              <a:ext uri="{FF2B5EF4-FFF2-40B4-BE49-F238E27FC236}">
                <a16:creationId xmlns:a16="http://schemas.microsoft.com/office/drawing/2014/main" id="{48218579-6191-57E3-A9EC-007D88AC51D5}"/>
              </a:ext>
            </a:extLst>
          </p:cNvPr>
          <p:cNvSpPr txBox="1"/>
          <p:nvPr/>
        </p:nvSpPr>
        <p:spPr>
          <a:xfrm>
            <a:off x="914400" y="182880"/>
            <a:ext cx="10885535"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t>
            </a:r>
            <a:r>
              <a:rPr lang="es-CO" sz="4000" b="1" dirty="0" err="1">
                <a:solidFill>
                  <a:schemeClr val="accent2"/>
                </a:solidFill>
                <a:latin typeface="Avenir Black" panose="02000503020000020003" pitchFamily="2" charset="0"/>
              </a:rPr>
              <a:t>advantages</a:t>
            </a:r>
            <a:endParaRPr lang="es-CO" sz="4000" b="1" dirty="0">
              <a:solidFill>
                <a:schemeClr val="accent2"/>
              </a:solidFill>
              <a:latin typeface="Avenir Black" panose="02000503020000020003" pitchFamily="2" charset="0"/>
            </a:endParaRPr>
          </a:p>
        </p:txBody>
      </p:sp>
    </p:spTree>
    <p:extLst>
      <p:ext uri="{BB962C8B-B14F-4D97-AF65-F5344CB8AC3E}">
        <p14:creationId xmlns:p14="http://schemas.microsoft.com/office/powerpoint/2010/main" val="2571789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10899414"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t>
            </a:r>
            <a:r>
              <a:rPr lang="es-CO" sz="4000" b="1" dirty="0" err="1">
                <a:solidFill>
                  <a:schemeClr val="accent2"/>
                </a:solidFill>
                <a:latin typeface="Avenir Black" panose="02000503020000020003" pitchFamily="2" charset="0"/>
              </a:rPr>
              <a:t>Responsability</a:t>
            </a:r>
            <a:r>
              <a:rPr lang="es-CO" sz="4000" b="1" dirty="0">
                <a:solidFill>
                  <a:schemeClr val="accent2"/>
                </a:solidFill>
                <a:latin typeface="Avenir Black" panose="02000503020000020003" pitchFamily="2" charset="0"/>
              </a:rPr>
              <a:t> </a:t>
            </a:r>
            <a:r>
              <a:rPr lang="es-CO" sz="4000" b="1" dirty="0" err="1">
                <a:solidFill>
                  <a:schemeClr val="accent2"/>
                </a:solidFill>
                <a:latin typeface="Avenir Black" panose="02000503020000020003" pitchFamily="2" charset="0"/>
              </a:rPr>
              <a:t>Separation</a:t>
            </a:r>
            <a:endParaRPr lang="es-CO" sz="4000" b="1" dirty="0">
              <a:solidFill>
                <a:schemeClr val="accent2"/>
              </a:solidFill>
              <a:latin typeface="Avenir Black" panose="02000503020000020003" pitchFamily="2" charset="0"/>
            </a:endParaRPr>
          </a:p>
        </p:txBody>
      </p:sp>
      <p:pic>
        <p:nvPicPr>
          <p:cNvPr id="5" name="Picture 4">
            <a:extLst>
              <a:ext uri="{FF2B5EF4-FFF2-40B4-BE49-F238E27FC236}">
                <a16:creationId xmlns:a16="http://schemas.microsoft.com/office/drawing/2014/main" id="{F3CD43EE-AF93-B1C7-6B7A-9FEF5EC07037}"/>
              </a:ext>
            </a:extLst>
          </p:cNvPr>
          <p:cNvPicPr>
            <a:picLocks noChangeAspect="1"/>
          </p:cNvPicPr>
          <p:nvPr/>
        </p:nvPicPr>
        <p:blipFill>
          <a:blip r:embed="rId2"/>
          <a:stretch>
            <a:fillRect/>
          </a:stretch>
        </p:blipFill>
        <p:spPr>
          <a:xfrm>
            <a:off x="1142276" y="951859"/>
            <a:ext cx="9907447" cy="5534735"/>
          </a:xfrm>
          <a:prstGeom prst="rect">
            <a:avLst/>
          </a:prstGeom>
        </p:spPr>
      </p:pic>
    </p:spTree>
    <p:extLst>
      <p:ext uri="{BB962C8B-B14F-4D97-AF65-F5344CB8AC3E}">
        <p14:creationId xmlns:p14="http://schemas.microsoft.com/office/powerpoint/2010/main" val="3046802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10895682"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Control vs </a:t>
            </a:r>
            <a:r>
              <a:rPr lang="es-CO" sz="4000" b="1" dirty="0" err="1">
                <a:solidFill>
                  <a:schemeClr val="accent2"/>
                </a:solidFill>
                <a:latin typeface="Avenir Black" panose="02000503020000020003" pitchFamily="2" charset="0"/>
              </a:rPr>
              <a:t>Economy</a:t>
            </a:r>
            <a:endParaRPr lang="es-CO" sz="4000" b="1" dirty="0">
              <a:solidFill>
                <a:schemeClr val="accent2"/>
              </a:solidFill>
              <a:latin typeface="Avenir Black" panose="02000503020000020003" pitchFamily="2" charset="0"/>
            </a:endParaRPr>
          </a:p>
        </p:txBody>
      </p:sp>
      <p:sp>
        <p:nvSpPr>
          <p:cNvPr id="8" name="Rounded Rectangle 7">
            <a:extLst>
              <a:ext uri="{FF2B5EF4-FFF2-40B4-BE49-F238E27FC236}">
                <a16:creationId xmlns:a16="http://schemas.microsoft.com/office/drawing/2014/main" id="{10B67414-29C5-138B-C72F-5363D6FBF190}"/>
              </a:ext>
            </a:extLst>
          </p:cNvPr>
          <p:cNvSpPr/>
          <p:nvPr/>
        </p:nvSpPr>
        <p:spPr>
          <a:xfrm>
            <a:off x="2206385" y="1257104"/>
            <a:ext cx="2446887" cy="4198581"/>
          </a:xfrm>
          <a:prstGeom prst="roundRect">
            <a:avLst>
              <a:gd name="adj" fmla="val 18039"/>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Application runs </a:t>
            </a:r>
          </a:p>
          <a:p>
            <a:pPr algn="ctr"/>
            <a:r>
              <a:rPr lang="en-US" b="1" dirty="0"/>
              <a:t>ON-PREMISES</a:t>
            </a:r>
          </a:p>
          <a:p>
            <a:pPr algn="ctr"/>
            <a:endParaRPr lang="en-US" dirty="0"/>
          </a:p>
          <a:p>
            <a:pPr algn="ctr"/>
            <a:r>
              <a:rPr lang="en-US" dirty="0"/>
              <a:t>Buy my own hardware, and manage my own data center</a:t>
            </a:r>
          </a:p>
        </p:txBody>
      </p:sp>
      <p:sp>
        <p:nvSpPr>
          <p:cNvPr id="18" name="Rounded Rectangle 17">
            <a:extLst>
              <a:ext uri="{FF2B5EF4-FFF2-40B4-BE49-F238E27FC236}">
                <a16:creationId xmlns:a16="http://schemas.microsoft.com/office/drawing/2014/main" id="{76F1F5BC-8D74-A5C4-2661-09BF7DBD71EE}"/>
              </a:ext>
            </a:extLst>
          </p:cNvPr>
          <p:cNvSpPr/>
          <p:nvPr/>
        </p:nvSpPr>
        <p:spPr>
          <a:xfrm>
            <a:off x="4717732" y="1257103"/>
            <a:ext cx="2446887" cy="4198581"/>
          </a:xfrm>
          <a:prstGeom prst="roundRect">
            <a:avLst>
              <a:gd name="adj" fmla="val 18039"/>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Application runs at a</a:t>
            </a:r>
          </a:p>
          <a:p>
            <a:pPr algn="ctr"/>
            <a:r>
              <a:rPr lang="en-US" b="1" dirty="0"/>
              <a:t>HOSTER</a:t>
            </a:r>
          </a:p>
          <a:p>
            <a:pPr algn="ctr"/>
            <a:endParaRPr lang="en-US" b="1" dirty="0"/>
          </a:p>
          <a:p>
            <a:pPr algn="ctr"/>
            <a:r>
              <a:rPr lang="en-US" dirty="0"/>
              <a:t>Co location, or managed servers</a:t>
            </a:r>
          </a:p>
        </p:txBody>
      </p:sp>
      <p:sp>
        <p:nvSpPr>
          <p:cNvPr id="19" name="Rounded Rectangle 18">
            <a:extLst>
              <a:ext uri="{FF2B5EF4-FFF2-40B4-BE49-F238E27FC236}">
                <a16:creationId xmlns:a16="http://schemas.microsoft.com/office/drawing/2014/main" id="{1CEB21F5-F65E-EE9B-DCAC-CFD6C3C8ECCF}"/>
              </a:ext>
            </a:extLst>
          </p:cNvPr>
          <p:cNvSpPr/>
          <p:nvPr/>
        </p:nvSpPr>
        <p:spPr>
          <a:xfrm>
            <a:off x="7229079" y="1257103"/>
            <a:ext cx="2446887" cy="4198581"/>
          </a:xfrm>
          <a:prstGeom prst="roundRect">
            <a:avLst>
              <a:gd name="adj" fmla="val 18039"/>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Application runs using</a:t>
            </a:r>
          </a:p>
          <a:p>
            <a:pPr algn="ctr"/>
            <a:r>
              <a:rPr lang="en-US" b="1" dirty="0"/>
              <a:t>CLOUD SERVICES</a:t>
            </a:r>
          </a:p>
          <a:p>
            <a:pPr algn="ctr"/>
            <a:endParaRPr lang="en-US" b="1" dirty="0"/>
          </a:p>
          <a:p>
            <a:pPr algn="ctr"/>
            <a:r>
              <a:rPr lang="en-US" dirty="0"/>
              <a:t>Cloud fabric</a:t>
            </a:r>
          </a:p>
          <a:p>
            <a:pPr algn="ctr"/>
            <a:r>
              <a:rPr lang="en-US" dirty="0"/>
              <a:t>Elastic, </a:t>
            </a:r>
            <a:r>
              <a:rPr lang="en-US" dirty="0" err="1"/>
              <a:t>infini</a:t>
            </a:r>
            <a:r>
              <a:rPr lang="en-US" dirty="0"/>
              <a:t>-scale</a:t>
            </a:r>
          </a:p>
        </p:txBody>
      </p:sp>
      <p:cxnSp>
        <p:nvCxnSpPr>
          <p:cNvPr id="21" name="Straight Arrow Connector 20">
            <a:extLst>
              <a:ext uri="{FF2B5EF4-FFF2-40B4-BE49-F238E27FC236}">
                <a16:creationId xmlns:a16="http://schemas.microsoft.com/office/drawing/2014/main" id="{6A09461B-E3A4-5D7B-81F5-696D321094DC}"/>
              </a:ext>
            </a:extLst>
          </p:cNvPr>
          <p:cNvCxnSpPr/>
          <p:nvPr/>
        </p:nvCxnSpPr>
        <p:spPr>
          <a:xfrm>
            <a:off x="2206385" y="5997699"/>
            <a:ext cx="7469581"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CuadroTexto 1">
            <a:extLst>
              <a:ext uri="{FF2B5EF4-FFF2-40B4-BE49-F238E27FC236}">
                <a16:creationId xmlns:a16="http://schemas.microsoft.com/office/drawing/2014/main" id="{3A4599A5-B838-24B1-4794-EF1F12F45BD4}"/>
              </a:ext>
            </a:extLst>
          </p:cNvPr>
          <p:cNvSpPr txBox="1"/>
          <p:nvPr/>
        </p:nvSpPr>
        <p:spPr>
          <a:xfrm>
            <a:off x="4717732" y="5320962"/>
            <a:ext cx="2446887" cy="650178"/>
          </a:xfrm>
          <a:prstGeom prst="rect">
            <a:avLst/>
          </a:prstGeom>
          <a:noFill/>
        </p:spPr>
        <p:txBody>
          <a:bodyPr wrap="square" rtlCol="0">
            <a:spAutoFit/>
          </a:bodyPr>
          <a:lstStyle/>
          <a:p>
            <a:pPr algn="ctr">
              <a:lnSpc>
                <a:spcPts val="5000"/>
              </a:lnSpc>
            </a:pPr>
            <a:r>
              <a:rPr lang="es-CO" sz="2000" b="1" dirty="0">
                <a:solidFill>
                  <a:sysClr val="windowText" lastClr="000000"/>
                </a:solidFill>
                <a:latin typeface="Avenir Black" panose="02000503020000020003" pitchFamily="2" charset="0"/>
              </a:rPr>
              <a:t>Control</a:t>
            </a:r>
          </a:p>
        </p:txBody>
      </p:sp>
      <p:sp>
        <p:nvSpPr>
          <p:cNvPr id="23" name="CuadroTexto 1">
            <a:extLst>
              <a:ext uri="{FF2B5EF4-FFF2-40B4-BE49-F238E27FC236}">
                <a16:creationId xmlns:a16="http://schemas.microsoft.com/office/drawing/2014/main" id="{1465F996-61DE-C237-ABEE-E4664D57FCCA}"/>
              </a:ext>
            </a:extLst>
          </p:cNvPr>
          <p:cNvSpPr txBox="1"/>
          <p:nvPr/>
        </p:nvSpPr>
        <p:spPr>
          <a:xfrm>
            <a:off x="4717732" y="5836416"/>
            <a:ext cx="2446887" cy="650178"/>
          </a:xfrm>
          <a:prstGeom prst="rect">
            <a:avLst/>
          </a:prstGeom>
          <a:noFill/>
        </p:spPr>
        <p:txBody>
          <a:bodyPr wrap="square" rtlCol="0">
            <a:spAutoFit/>
          </a:bodyPr>
          <a:lstStyle/>
          <a:p>
            <a:pPr algn="ctr">
              <a:lnSpc>
                <a:spcPts val="5000"/>
              </a:lnSpc>
            </a:pPr>
            <a:r>
              <a:rPr lang="es-CO" sz="2000" b="1" dirty="0" err="1">
                <a:solidFill>
                  <a:sysClr val="windowText" lastClr="000000"/>
                </a:solidFill>
                <a:latin typeface="Avenir Black" panose="02000503020000020003" pitchFamily="2" charset="0"/>
              </a:rPr>
              <a:t>Economy</a:t>
            </a:r>
            <a:r>
              <a:rPr lang="es-CO" sz="2000" b="1" dirty="0">
                <a:solidFill>
                  <a:sysClr val="windowText" lastClr="000000"/>
                </a:solidFill>
                <a:latin typeface="Avenir Black" panose="02000503020000020003" pitchFamily="2" charset="0"/>
              </a:rPr>
              <a:t> </a:t>
            </a:r>
            <a:r>
              <a:rPr lang="es-CO" sz="2000" b="1" dirty="0" err="1">
                <a:solidFill>
                  <a:sysClr val="windowText" lastClr="000000"/>
                </a:solidFill>
                <a:latin typeface="Avenir Black" panose="02000503020000020003" pitchFamily="2" charset="0"/>
              </a:rPr>
              <a:t>of</a:t>
            </a:r>
            <a:r>
              <a:rPr lang="es-CO" sz="2000" b="1" dirty="0">
                <a:solidFill>
                  <a:sysClr val="windowText" lastClr="000000"/>
                </a:solidFill>
                <a:latin typeface="Avenir Black" panose="02000503020000020003" pitchFamily="2" charset="0"/>
              </a:rPr>
              <a:t> </a:t>
            </a:r>
            <a:r>
              <a:rPr lang="es-CO" sz="2000" b="1" dirty="0" err="1">
                <a:solidFill>
                  <a:sysClr val="windowText" lastClr="000000"/>
                </a:solidFill>
                <a:latin typeface="Avenir Black" panose="02000503020000020003" pitchFamily="2" charset="0"/>
              </a:rPr>
              <a:t>Scale</a:t>
            </a:r>
            <a:endParaRPr lang="es-CO" sz="2000" b="1" dirty="0">
              <a:solidFill>
                <a:sysClr val="windowText" lastClr="000000"/>
              </a:solidFill>
              <a:latin typeface="Avenir Black" panose="02000503020000020003" pitchFamily="2" charset="0"/>
            </a:endParaRPr>
          </a:p>
        </p:txBody>
      </p:sp>
      <p:sp>
        <p:nvSpPr>
          <p:cNvPr id="24" name="CuadroTexto 2">
            <a:extLst>
              <a:ext uri="{FF2B5EF4-FFF2-40B4-BE49-F238E27FC236}">
                <a16:creationId xmlns:a16="http://schemas.microsoft.com/office/drawing/2014/main" id="{9804ACC4-16C9-7701-688A-080A4A0083C9}"/>
              </a:ext>
            </a:extLst>
          </p:cNvPr>
          <p:cNvSpPr txBox="1"/>
          <p:nvPr/>
        </p:nvSpPr>
        <p:spPr>
          <a:xfrm>
            <a:off x="2346970" y="5663363"/>
            <a:ext cx="1665382" cy="307777"/>
          </a:xfrm>
          <a:prstGeom prst="rect">
            <a:avLst/>
          </a:prstGeom>
          <a:noFill/>
        </p:spPr>
        <p:txBody>
          <a:bodyPr wrap="square" rtlCol="0">
            <a:spAutoFit/>
          </a:bodyPr>
          <a:lstStyle/>
          <a:p>
            <a:r>
              <a:rPr lang="es-CO" sz="1400" dirty="0">
                <a:solidFill>
                  <a:schemeClr val="tx1">
                    <a:lumMod val="95000"/>
                    <a:lumOff val="5000"/>
                  </a:schemeClr>
                </a:solidFill>
                <a:latin typeface="Avenir Medium" panose="02000503020000020003" pitchFamily="2" charset="0"/>
              </a:rPr>
              <a:t>High</a:t>
            </a:r>
          </a:p>
        </p:txBody>
      </p:sp>
      <p:sp>
        <p:nvSpPr>
          <p:cNvPr id="25" name="CuadroTexto 2">
            <a:extLst>
              <a:ext uri="{FF2B5EF4-FFF2-40B4-BE49-F238E27FC236}">
                <a16:creationId xmlns:a16="http://schemas.microsoft.com/office/drawing/2014/main" id="{12D8FFD7-1075-EF38-604D-D451DD45DD3B}"/>
              </a:ext>
            </a:extLst>
          </p:cNvPr>
          <p:cNvSpPr txBox="1"/>
          <p:nvPr/>
        </p:nvSpPr>
        <p:spPr>
          <a:xfrm>
            <a:off x="2346970" y="6052155"/>
            <a:ext cx="1665382" cy="307777"/>
          </a:xfrm>
          <a:prstGeom prst="rect">
            <a:avLst/>
          </a:prstGeom>
          <a:noFill/>
        </p:spPr>
        <p:txBody>
          <a:bodyPr wrap="square" rtlCol="0">
            <a:spAutoFit/>
          </a:bodyPr>
          <a:lstStyle/>
          <a:p>
            <a:r>
              <a:rPr lang="es-CO" sz="1400" dirty="0">
                <a:solidFill>
                  <a:schemeClr val="tx1">
                    <a:lumMod val="95000"/>
                    <a:lumOff val="5000"/>
                  </a:schemeClr>
                </a:solidFill>
                <a:latin typeface="Avenir Medium" panose="02000503020000020003" pitchFamily="2" charset="0"/>
              </a:rPr>
              <a:t>Low</a:t>
            </a:r>
          </a:p>
        </p:txBody>
      </p:sp>
      <p:sp>
        <p:nvSpPr>
          <p:cNvPr id="26" name="CuadroTexto 2">
            <a:extLst>
              <a:ext uri="{FF2B5EF4-FFF2-40B4-BE49-F238E27FC236}">
                <a16:creationId xmlns:a16="http://schemas.microsoft.com/office/drawing/2014/main" id="{D4563ED3-08F0-E164-214A-45C242FFBD1E}"/>
              </a:ext>
            </a:extLst>
          </p:cNvPr>
          <p:cNvSpPr txBox="1"/>
          <p:nvPr/>
        </p:nvSpPr>
        <p:spPr>
          <a:xfrm>
            <a:off x="7924791" y="5647328"/>
            <a:ext cx="1665382" cy="307777"/>
          </a:xfrm>
          <a:prstGeom prst="rect">
            <a:avLst/>
          </a:prstGeom>
          <a:noFill/>
        </p:spPr>
        <p:txBody>
          <a:bodyPr wrap="square" rtlCol="0">
            <a:spAutoFit/>
          </a:bodyPr>
          <a:lstStyle/>
          <a:p>
            <a:pPr algn="r"/>
            <a:r>
              <a:rPr lang="es-CO" sz="1400" dirty="0">
                <a:solidFill>
                  <a:schemeClr val="tx1">
                    <a:lumMod val="95000"/>
                    <a:lumOff val="5000"/>
                  </a:schemeClr>
                </a:solidFill>
                <a:latin typeface="Avenir Medium" panose="02000503020000020003" pitchFamily="2" charset="0"/>
              </a:rPr>
              <a:t>Low</a:t>
            </a:r>
          </a:p>
        </p:txBody>
      </p:sp>
      <p:sp>
        <p:nvSpPr>
          <p:cNvPr id="27" name="CuadroTexto 2">
            <a:extLst>
              <a:ext uri="{FF2B5EF4-FFF2-40B4-BE49-F238E27FC236}">
                <a16:creationId xmlns:a16="http://schemas.microsoft.com/office/drawing/2014/main" id="{19EE4422-DEC1-7AE6-1A0A-E9F7482A9047}"/>
              </a:ext>
            </a:extLst>
          </p:cNvPr>
          <p:cNvSpPr txBox="1"/>
          <p:nvPr/>
        </p:nvSpPr>
        <p:spPr>
          <a:xfrm>
            <a:off x="7924791" y="6036120"/>
            <a:ext cx="1665382" cy="307777"/>
          </a:xfrm>
          <a:prstGeom prst="rect">
            <a:avLst/>
          </a:prstGeom>
          <a:noFill/>
        </p:spPr>
        <p:txBody>
          <a:bodyPr wrap="square" rtlCol="0">
            <a:spAutoFit/>
          </a:bodyPr>
          <a:lstStyle/>
          <a:p>
            <a:pPr algn="r"/>
            <a:r>
              <a:rPr lang="es-CO" sz="1400" dirty="0">
                <a:solidFill>
                  <a:schemeClr val="tx1">
                    <a:lumMod val="95000"/>
                    <a:lumOff val="5000"/>
                  </a:schemeClr>
                </a:solidFill>
                <a:latin typeface="Avenir Medium" panose="02000503020000020003" pitchFamily="2" charset="0"/>
              </a:rPr>
              <a:t>High</a:t>
            </a:r>
          </a:p>
        </p:txBody>
      </p:sp>
    </p:spTree>
    <p:extLst>
      <p:ext uri="{BB962C8B-B14F-4D97-AF65-F5344CB8AC3E}">
        <p14:creationId xmlns:p14="http://schemas.microsoft.com/office/powerpoint/2010/main" val="1185545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B4AE68F-89BF-2647-93E7-32710CB10638}"/>
              </a:ext>
            </a:extLst>
          </p:cNvPr>
          <p:cNvSpPr txBox="1"/>
          <p:nvPr/>
        </p:nvSpPr>
        <p:spPr>
          <a:xfrm>
            <a:off x="914400" y="182880"/>
            <a:ext cx="10807547" cy="582852"/>
          </a:xfrm>
          <a:prstGeom prst="rect">
            <a:avLst/>
          </a:prstGeom>
          <a:noFill/>
        </p:spPr>
        <p:txBody>
          <a:bodyPr wrap="square" rtlCol="0">
            <a:spAutoFit/>
          </a:bodyPr>
          <a:lstStyle/>
          <a:p>
            <a:pPr>
              <a:lnSpc>
                <a:spcPts val="35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endParaRPr lang="es-CO" sz="4000" b="1" dirty="0">
              <a:solidFill>
                <a:schemeClr val="accent2"/>
              </a:solidFill>
              <a:latin typeface="Avenir Black" panose="02000503020000020003" pitchFamily="2" charset="0"/>
            </a:endParaRPr>
          </a:p>
        </p:txBody>
      </p:sp>
      <p:sp>
        <p:nvSpPr>
          <p:cNvPr id="3" name="CuadroTexto 2">
            <a:extLst>
              <a:ext uri="{FF2B5EF4-FFF2-40B4-BE49-F238E27FC236}">
                <a16:creationId xmlns:a16="http://schemas.microsoft.com/office/drawing/2014/main" id="{8105DA61-0185-BF44-9287-B7F13577FD20}"/>
              </a:ext>
            </a:extLst>
          </p:cNvPr>
          <p:cNvSpPr txBox="1"/>
          <p:nvPr/>
        </p:nvSpPr>
        <p:spPr>
          <a:xfrm>
            <a:off x="5073236" y="869002"/>
            <a:ext cx="2045528" cy="369332"/>
          </a:xfrm>
          <a:prstGeom prst="rect">
            <a:avLst/>
          </a:prstGeom>
          <a:noFill/>
        </p:spPr>
        <p:txBody>
          <a:bodyPr wrap="square" rtlCol="0">
            <a:spAutoFit/>
          </a:bodyPr>
          <a:lstStyle/>
          <a:p>
            <a:pPr algn="ctr"/>
            <a:r>
              <a:rPr lang="es-CO" dirty="0">
                <a:solidFill>
                  <a:srgbClr val="0070C0"/>
                </a:solidFill>
                <a:latin typeface="Avenir Medium" panose="02000503020000020003" pitchFamily="2" charset="0"/>
              </a:rPr>
              <a:t>A </a:t>
            </a:r>
            <a:r>
              <a:rPr lang="es-CO" dirty="0" err="1">
                <a:solidFill>
                  <a:srgbClr val="0070C0"/>
                </a:solidFill>
                <a:latin typeface="Avenir Medium" panose="02000503020000020003" pitchFamily="2" charset="0"/>
              </a:rPr>
              <a:t>rapid</a:t>
            </a:r>
            <a:r>
              <a:rPr lang="es-CO" dirty="0">
                <a:solidFill>
                  <a:srgbClr val="0070C0"/>
                </a:solidFill>
                <a:latin typeface="Avenir Medium" panose="02000503020000020003" pitchFamily="2" charset="0"/>
              </a:rPr>
              <a:t> </a:t>
            </a:r>
            <a:r>
              <a:rPr lang="es-CO" dirty="0" err="1">
                <a:solidFill>
                  <a:srgbClr val="0070C0"/>
                </a:solidFill>
                <a:latin typeface="Avenir Medium" panose="02000503020000020003" pitchFamily="2" charset="0"/>
              </a:rPr>
              <a:t>sample</a:t>
            </a:r>
            <a:endParaRPr lang="es-CO" dirty="0">
              <a:solidFill>
                <a:srgbClr val="0070C0"/>
              </a:solidFill>
              <a:latin typeface="Avenir Medium" panose="02000503020000020003" pitchFamily="2" charset="0"/>
            </a:endParaRPr>
          </a:p>
        </p:txBody>
      </p:sp>
      <p:sp>
        <p:nvSpPr>
          <p:cNvPr id="4" name="CuadroTexto 3">
            <a:extLst>
              <a:ext uri="{FF2B5EF4-FFF2-40B4-BE49-F238E27FC236}">
                <a16:creationId xmlns:a16="http://schemas.microsoft.com/office/drawing/2014/main" id="{CBC13CF2-7856-4573-B2C1-CFED8D454E2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dirty="0">
              <a:cs typeface="Calibri"/>
            </a:endParaRPr>
          </a:p>
        </p:txBody>
      </p:sp>
      <p:pic>
        <p:nvPicPr>
          <p:cNvPr id="14338" name="Picture 2" descr="SaaS vs PaaS vs IaaS: What's the Difference &amp; How To Choose">
            <a:extLst>
              <a:ext uri="{FF2B5EF4-FFF2-40B4-BE49-F238E27FC236}">
                <a16:creationId xmlns:a16="http://schemas.microsoft.com/office/drawing/2014/main" id="{FAE60EBA-526B-9BD7-EE0F-B18662ADB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113" y="1341604"/>
            <a:ext cx="8710119" cy="49484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23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TotalTime>
  <Words>825</Words>
  <Application>Microsoft Office PowerPoint</Application>
  <PresentationFormat>Widescreen</PresentationFormat>
  <Paragraphs>122</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Avenir Black</vt:lpstr>
      <vt:lpstr>Avenir Medium</vt:lpstr>
      <vt:lpstr>Calibri</vt:lpstr>
      <vt:lpstr>Calibri Light</vt:lpstr>
      <vt:lpstr>Wingdings</vt:lpstr>
      <vt:lpstr>Office Theme</vt:lpstr>
      <vt:lpstr>Software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de la Configuración</dc:title>
  <dc:creator>Julio Cesar Robles Uribe</dc:creator>
  <cp:lastModifiedBy>Julio Cesar Robles Uribe</cp:lastModifiedBy>
  <cp:revision>45</cp:revision>
  <dcterms:created xsi:type="dcterms:W3CDTF">2021-11-04T06:40:10Z</dcterms:created>
  <dcterms:modified xsi:type="dcterms:W3CDTF">2023-05-15T04:45:40Z</dcterms:modified>
</cp:coreProperties>
</file>